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8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9" r:id="rId22"/>
    <p:sldId id="280" r:id="rId23"/>
    <p:sldId id="283" r:id="rId24"/>
    <p:sldId id="284" r:id="rId25"/>
    <p:sldId id="285" r:id="rId26"/>
    <p:sldId id="286" r:id="rId27"/>
    <p:sldId id="288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7"/>
    <p:restoredTop sz="94619"/>
  </p:normalViewPr>
  <p:slideViewPr>
    <p:cSldViewPr snapToGrid="0">
      <p:cViewPr varScale="1">
        <p:scale>
          <a:sx n="67" d="100"/>
          <a:sy n="67" d="100"/>
        </p:scale>
        <p:origin x="61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21391-8CFF-4A4C-AB73-F49A234A20C9}" type="datetimeFigureOut">
              <a:rPr lang="zh-CN" altLang="en-US" smtClean="0"/>
              <a:pPr/>
              <a:t>2019/1/29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01093-12A7-4971-AE5D-182785139FC7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片 6" descr="43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-379656"/>
            <a:ext cx="12192000" cy="76173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21391-8CFF-4A4C-AB73-F49A234A20C9}" type="datetimeFigureOut">
              <a:rPr lang="zh-CN" altLang="en-US" smtClean="0"/>
              <a:pPr/>
              <a:t>2019/1/29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01093-12A7-4971-AE5D-182785139FC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21391-8CFF-4A4C-AB73-F49A234A20C9}" type="datetimeFigureOut">
              <a:rPr lang="zh-CN" altLang="en-US" smtClean="0"/>
              <a:pPr/>
              <a:t>2019/1/29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01093-12A7-4971-AE5D-182785139FC7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片 6" descr="19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-1" y="-379656"/>
            <a:ext cx="12194151" cy="76186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21391-8CFF-4A4C-AB73-F49A234A20C9}" type="datetimeFigureOut">
              <a:rPr lang="zh-CN" altLang="en-US" smtClean="0"/>
              <a:pPr/>
              <a:t>2019/1/29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01093-12A7-4971-AE5D-182785139FC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21391-8CFF-4A4C-AB73-F49A234A20C9}" type="datetimeFigureOut">
              <a:rPr lang="zh-CN" altLang="en-US" smtClean="0"/>
              <a:pPr/>
              <a:t>2019/1/29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01093-12A7-4971-AE5D-182785139FC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21391-8CFF-4A4C-AB73-F49A234A20C9}" type="datetimeFigureOut">
              <a:rPr lang="zh-CN" altLang="en-US" smtClean="0"/>
              <a:pPr/>
              <a:t>2019/1/29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01093-12A7-4971-AE5D-182785139FC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21391-8CFF-4A4C-AB73-F49A234A20C9}" type="datetimeFigureOut">
              <a:rPr lang="zh-CN" altLang="en-US" smtClean="0"/>
              <a:pPr/>
              <a:t>2019/1/29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01093-12A7-4971-AE5D-182785139FC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21391-8CFF-4A4C-AB73-F49A234A20C9}" type="datetimeFigureOut">
              <a:rPr lang="zh-CN" altLang="en-US" smtClean="0"/>
              <a:pPr/>
              <a:t>2019/1/29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01093-12A7-4971-AE5D-182785139FC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21391-8CFF-4A4C-AB73-F49A234A20C9}" type="datetimeFigureOut">
              <a:rPr lang="zh-CN" altLang="en-US" smtClean="0"/>
              <a:pPr/>
              <a:t>2019/1/29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01093-12A7-4971-AE5D-182785139FC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21391-8CFF-4A4C-AB73-F49A234A20C9}" type="datetimeFigureOut">
              <a:rPr lang="zh-CN" altLang="en-US" smtClean="0"/>
              <a:pPr/>
              <a:t>2019/1/29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01093-12A7-4971-AE5D-182785139FC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21391-8CFF-4A4C-AB73-F49A234A20C9}" type="datetimeFigureOut">
              <a:rPr lang="zh-CN" altLang="en-US" smtClean="0"/>
              <a:pPr/>
              <a:t>2019/1/29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01093-12A7-4971-AE5D-182785139FC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ctrTitle"/>
          </p:nvPr>
        </p:nvSpPr>
        <p:spPr>
          <a:xfrm>
            <a:off x="309096" y="2287593"/>
            <a:ext cx="11044777" cy="1470025"/>
          </a:xfrm>
        </p:spPr>
        <p:txBody>
          <a:bodyPr>
            <a:normAutofit/>
          </a:bodyPr>
          <a:lstStyle/>
          <a:p>
            <a:r>
              <a:rPr lang="zh-CN" altLang="en-US" sz="7200" dirty="0">
                <a:ln w="18415" cmpd="sng">
                  <a:noFill/>
                  <a:prstDash val="solid"/>
                </a:ln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异常处理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39800" y="466725"/>
            <a:ext cx="10515600" cy="777875"/>
          </a:xfrm>
        </p:spPr>
        <p:txBody>
          <a:bodyPr/>
          <a:lstStyle/>
          <a:p>
            <a:r>
              <a:rPr lang="en-US" altLang="zh-CN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Java</a:t>
            </a:r>
            <a:r>
              <a:rPr lang="zh-CN" altLang="en-US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异常类层次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43000"/>
            <a:ext cx="10896600" cy="4994031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en-US" altLang="zh-CN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5627B6F-F80C-46AD-9900-12D807DC8C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725" y="1143000"/>
            <a:ext cx="8575675" cy="547027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72457" y="510268"/>
            <a:ext cx="10903857" cy="654783"/>
          </a:xfrm>
        </p:spPr>
        <p:txBody>
          <a:bodyPr/>
          <a:lstStyle/>
          <a:p>
            <a:r>
              <a:rPr lang="zh-CN" altLang="en-US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常见异常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20820" y="1420446"/>
            <a:ext cx="10984523" cy="4858117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zh-CN" dirty="0" err="1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RuntimeException</a:t>
            </a:r>
            <a:r>
              <a:rPr lang="en-US" altLang="zh-CN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</a:t>
            </a:r>
          </a:p>
          <a:p>
            <a:pPr lvl="1"/>
            <a:r>
              <a:rPr lang="zh-CN" altLang="en-US" sz="28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错误的类型转换</a:t>
            </a:r>
          </a:p>
          <a:p>
            <a:pPr lvl="1"/>
            <a:r>
              <a:rPr lang="zh-CN" altLang="en-US" sz="28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数组下标越界</a:t>
            </a:r>
          </a:p>
          <a:p>
            <a:pPr lvl="1"/>
            <a:r>
              <a:rPr lang="zh-CN" altLang="en-US" sz="28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空指针访问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altLang="zh-CN" dirty="0" err="1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IOExeption</a:t>
            </a:r>
            <a:endParaRPr lang="en-US" altLang="zh-CN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lvl="1"/>
            <a:r>
              <a:rPr lang="zh-CN" altLang="en-US" sz="28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从一个不存在的文件中读取数据</a:t>
            </a:r>
          </a:p>
          <a:p>
            <a:pPr lvl="1"/>
            <a:r>
              <a:rPr lang="zh-CN" altLang="en-US" sz="28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越过文件结尾继续读取</a:t>
            </a:r>
            <a:r>
              <a:rPr lang="en-US" altLang="zh-CN" sz="28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EOFException</a:t>
            </a:r>
            <a:endParaRPr lang="zh-CN" altLang="en-US" sz="28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lvl="1"/>
            <a:r>
              <a:rPr lang="zh-CN" altLang="en-US" sz="28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连接一个不存在的</a:t>
            </a:r>
            <a:r>
              <a:rPr lang="en-US" altLang="zh-CN" sz="28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URL</a:t>
            </a:r>
          </a:p>
          <a:p>
            <a:endParaRPr kumimoji="1" lang="zh-CN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476180"/>
            <a:ext cx="10773229" cy="931986"/>
          </a:xfrm>
        </p:spPr>
        <p:txBody>
          <a:bodyPr/>
          <a:lstStyle/>
          <a:p>
            <a:r>
              <a:rPr lang="zh-CN" altLang="en-US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异常处理机制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04073" y="1561124"/>
            <a:ext cx="10914185" cy="4717440"/>
          </a:xfrm>
        </p:spPr>
        <p:txBody>
          <a:bodyPr/>
          <a:lstStyle/>
          <a:p>
            <a:r>
              <a:rPr lang="zh-CN" altLang="en-US" sz="32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在编写程序时，经常要在可能出现错误的地方加上检测的代码，如进行</a:t>
            </a:r>
            <a:r>
              <a:rPr lang="en-US" altLang="zh-CN" sz="32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x/y</a:t>
            </a:r>
            <a:r>
              <a:rPr lang="zh-CN" altLang="en-US" sz="32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运算时，要检测分母为</a:t>
            </a:r>
            <a:r>
              <a:rPr lang="en-US" altLang="zh-CN" sz="32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0</a:t>
            </a:r>
            <a:r>
              <a:rPr lang="zh-CN" altLang="en-US" sz="32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，数据为空，输入的不是数据而是字符等。过多的分支会导致程序的代码加长，可读性差。因此采用异常机制。</a:t>
            </a:r>
            <a:endParaRPr lang="en-US" altLang="zh-CN" sz="32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endParaRPr kumimoji="1" lang="en-US" altLang="zh-CN" dirty="0"/>
          </a:p>
          <a:p>
            <a:r>
              <a:rPr lang="en-US" altLang="zh-CN" sz="32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Java</a:t>
            </a:r>
            <a:r>
              <a:rPr lang="zh-CN" altLang="en-US" sz="32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异常处理：</a:t>
            </a:r>
            <a:r>
              <a:rPr lang="en-US" altLang="zh-CN" sz="3200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Java</a:t>
            </a:r>
            <a:r>
              <a:rPr lang="zh-CN" altLang="en-US" sz="3200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采用异常处理机制，将异常处理的程序代码集中在一起，与正常的程序代码分开，使得程序简洁，并易于维护。</a:t>
            </a:r>
            <a:endParaRPr kumimoji="1" lang="zh-CN" alt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54315" y="495753"/>
            <a:ext cx="10515600" cy="883383"/>
          </a:xfrm>
        </p:spPr>
        <p:txBody>
          <a:bodyPr/>
          <a:lstStyle/>
          <a:p>
            <a:r>
              <a:rPr lang="zh-CN" altLang="en-US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异常处理机制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10771" y="1391976"/>
            <a:ext cx="10515600" cy="5104301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n-US" altLang="zh-CN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Java</a:t>
            </a:r>
            <a:r>
              <a:rPr lang="zh-CN" altLang="en-US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提供的是异常处理的</a:t>
            </a:r>
            <a:r>
              <a:rPr lang="zh-CN" altLang="en-US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抓抛模型</a:t>
            </a:r>
            <a:r>
              <a:rPr lang="zh-CN" altLang="en-US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。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altLang="zh-CN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Java</a:t>
            </a:r>
            <a:r>
              <a:rPr lang="zh-CN" altLang="en-US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程序的执行过程中如出现异常，会自动生成一个异常类对象，该异常对象将被提交给</a:t>
            </a:r>
            <a:r>
              <a:rPr lang="en-US" altLang="zh-CN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Java</a:t>
            </a:r>
            <a:r>
              <a:rPr lang="zh-CN" altLang="en-US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运行时系统，这个过程称为抛出</a:t>
            </a:r>
            <a:r>
              <a:rPr lang="en-US" altLang="zh-CN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(throw)</a:t>
            </a:r>
            <a:r>
              <a:rPr lang="zh-CN" altLang="en-US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异常。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zh-CN" altLang="en-US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如果一个方法内抛出异常，该异常会被抛到调用方法中。如果异常没有在调用方法中处理，它继续被抛给这个调用方法的调用者。这个过程将一直继续下去，直到异常被处理。这一过程称为捕获</a:t>
            </a:r>
            <a:r>
              <a:rPr lang="en-US" altLang="zh-CN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(catch)</a:t>
            </a:r>
            <a:r>
              <a:rPr lang="zh-CN" altLang="en-US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异常。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zh-CN" altLang="en-US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如果一个异常回到</a:t>
            </a:r>
            <a:r>
              <a:rPr lang="en-US" altLang="zh-CN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main()</a:t>
            </a:r>
            <a:r>
              <a:rPr lang="zh-CN" altLang="en-US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方法，并且</a:t>
            </a:r>
            <a:r>
              <a:rPr lang="en-US" altLang="zh-CN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main()</a:t>
            </a:r>
            <a:r>
              <a:rPr lang="zh-CN" altLang="en-US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也不处理，则程序运行终止。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zh-CN" altLang="en-US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程序员通常只能处理</a:t>
            </a:r>
            <a:r>
              <a:rPr lang="en-US" altLang="zh-CN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Exception</a:t>
            </a:r>
            <a:r>
              <a:rPr lang="zh-CN" altLang="en-US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，而对</a:t>
            </a:r>
            <a:r>
              <a:rPr lang="en-US" altLang="zh-CN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Error</a:t>
            </a:r>
            <a:r>
              <a:rPr lang="zh-CN" altLang="en-US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无能为力。</a:t>
            </a:r>
          </a:p>
          <a:p>
            <a:endParaRPr kumimoji="1" lang="zh-CN" alt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54314" y="466726"/>
            <a:ext cx="10515600" cy="637198"/>
          </a:xfrm>
        </p:spPr>
        <p:txBody>
          <a:bodyPr/>
          <a:lstStyle/>
          <a:p>
            <a:r>
              <a:rPr lang="zh-CN" altLang="en-US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异常处理举例</a:t>
            </a:r>
            <a:r>
              <a:rPr lang="en-US" altLang="zh-CN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(1)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25286" y="1437752"/>
            <a:ext cx="10515600" cy="5539153"/>
          </a:xfrm>
        </p:spPr>
        <p:txBody>
          <a:bodyPr/>
          <a:lstStyle/>
          <a:p>
            <a:pPr algn="just">
              <a:spcBef>
                <a:spcPct val="0"/>
              </a:spcBef>
              <a:buNone/>
            </a:pPr>
            <a:r>
              <a:rPr lang="en-US" altLang="zh-CN" sz="2400" dirty="0">
                <a:latin typeface="Consolas" panose="020B0609020204030204" pitchFamily="49" charset="0"/>
                <a:ea typeface="新宋体" panose="02010609030101010101" pitchFamily="49" charset="-122"/>
                <a:cs typeface="Consolas" panose="020B0609020204030204" pitchFamily="49" charset="0"/>
              </a:rPr>
              <a:t>public class Test01{</a:t>
            </a:r>
          </a:p>
          <a:p>
            <a:pPr algn="just">
              <a:spcBef>
                <a:spcPct val="0"/>
              </a:spcBef>
              <a:buNone/>
            </a:pPr>
            <a:r>
              <a:rPr lang="en-US" altLang="zh-CN" sz="2400" dirty="0">
                <a:latin typeface="Consolas" panose="020B0609020204030204" pitchFamily="49" charset="0"/>
                <a:ea typeface="新宋体" panose="02010609030101010101" pitchFamily="49" charset="-122"/>
                <a:cs typeface="Consolas" panose="020B0609020204030204" pitchFamily="49" charset="0"/>
              </a:rPr>
              <a:t>	public static void main(String[] </a:t>
            </a:r>
            <a:r>
              <a:rPr lang="en-US" altLang="zh-CN" sz="2400" dirty="0" err="1">
                <a:latin typeface="Consolas" panose="020B0609020204030204" pitchFamily="49" charset="0"/>
                <a:ea typeface="新宋体" panose="02010609030101010101" pitchFamily="49" charset="-122"/>
                <a:cs typeface="Consolas" panose="020B0609020204030204" pitchFamily="49" charset="0"/>
              </a:rPr>
              <a:t>args</a:t>
            </a:r>
            <a:r>
              <a:rPr lang="en-US" altLang="zh-CN" sz="2400" dirty="0">
                <a:latin typeface="Consolas" panose="020B0609020204030204" pitchFamily="49" charset="0"/>
                <a:ea typeface="新宋体" panose="02010609030101010101" pitchFamily="49" charset="-122"/>
                <a:cs typeface="Consolas" panose="020B0609020204030204" pitchFamily="49" charset="0"/>
              </a:rPr>
              <a:t>){</a:t>
            </a:r>
          </a:p>
          <a:p>
            <a:pPr algn="just">
              <a:spcBef>
                <a:spcPct val="0"/>
              </a:spcBef>
              <a:buNone/>
            </a:pPr>
            <a:r>
              <a:rPr lang="en-US" altLang="zh-CN" sz="2400" dirty="0">
                <a:latin typeface="Consolas" panose="020B0609020204030204" pitchFamily="49" charset="0"/>
                <a:ea typeface="新宋体" panose="02010609030101010101" pitchFamily="49" charset="-122"/>
                <a:cs typeface="Consolas" panose="020B0609020204030204" pitchFamily="49" charset="0"/>
              </a:rPr>
              <a:t>		String friends[] = {"</a:t>
            </a:r>
            <a:r>
              <a:rPr lang="en-US" altLang="zh-CN" sz="2400" dirty="0" err="1">
                <a:latin typeface="Consolas" panose="020B0609020204030204" pitchFamily="49" charset="0"/>
                <a:ea typeface="新宋体" panose="02010609030101010101" pitchFamily="49" charset="-122"/>
                <a:cs typeface="Consolas" panose="020B0609020204030204" pitchFamily="49" charset="0"/>
              </a:rPr>
              <a:t>lisa</a:t>
            </a:r>
            <a:r>
              <a:rPr lang="en-US" altLang="zh-CN" sz="2400" dirty="0">
                <a:latin typeface="Consolas" panose="020B0609020204030204" pitchFamily="49" charset="0"/>
                <a:ea typeface="新宋体" panose="02010609030101010101" pitchFamily="49" charset="-122"/>
                <a:cs typeface="Consolas" panose="020B0609020204030204" pitchFamily="49" charset="0"/>
              </a:rPr>
              <a:t>","</a:t>
            </a:r>
            <a:r>
              <a:rPr lang="en-US" altLang="zh-CN" sz="2400" dirty="0" err="1">
                <a:latin typeface="Consolas" panose="020B0609020204030204" pitchFamily="49" charset="0"/>
                <a:ea typeface="新宋体" panose="02010609030101010101" pitchFamily="49" charset="-122"/>
                <a:cs typeface="Consolas" panose="020B0609020204030204" pitchFamily="49" charset="0"/>
              </a:rPr>
              <a:t>bily</a:t>
            </a:r>
            <a:r>
              <a:rPr lang="en-US" altLang="zh-CN" sz="2400" dirty="0">
                <a:latin typeface="Consolas" panose="020B0609020204030204" pitchFamily="49" charset="0"/>
                <a:ea typeface="新宋体" panose="02010609030101010101" pitchFamily="49" charset="-122"/>
                <a:cs typeface="Consolas" panose="020B0609020204030204" pitchFamily="49" charset="0"/>
              </a:rPr>
              <a:t>","</a:t>
            </a:r>
            <a:r>
              <a:rPr lang="en-US" altLang="zh-CN" sz="2400" dirty="0" err="1">
                <a:latin typeface="Consolas" panose="020B0609020204030204" pitchFamily="49" charset="0"/>
                <a:ea typeface="新宋体" panose="02010609030101010101" pitchFamily="49" charset="-122"/>
                <a:cs typeface="Consolas" panose="020B0609020204030204" pitchFamily="49" charset="0"/>
              </a:rPr>
              <a:t>kessy</a:t>
            </a:r>
            <a:r>
              <a:rPr lang="en-US" altLang="zh-CN" sz="2400" dirty="0">
                <a:latin typeface="Consolas" panose="020B0609020204030204" pitchFamily="49" charset="0"/>
                <a:ea typeface="新宋体" panose="02010609030101010101" pitchFamily="49" charset="-122"/>
                <a:cs typeface="Consolas" panose="020B0609020204030204" pitchFamily="49" charset="0"/>
              </a:rPr>
              <a:t>"};</a:t>
            </a:r>
          </a:p>
          <a:p>
            <a:pPr algn="just">
              <a:spcBef>
                <a:spcPct val="0"/>
              </a:spcBef>
              <a:buNone/>
            </a:pPr>
            <a:r>
              <a:rPr lang="en-US" altLang="zh-CN" sz="2400" dirty="0">
                <a:latin typeface="Consolas" panose="020B0609020204030204" pitchFamily="49" charset="0"/>
                <a:ea typeface="新宋体" panose="02010609030101010101" pitchFamily="49" charset="-122"/>
                <a:cs typeface="Consolas" panose="020B0609020204030204" pitchFamily="49" charset="0"/>
              </a:rPr>
              <a:t>      	try{</a:t>
            </a:r>
          </a:p>
          <a:p>
            <a:pPr algn="just">
              <a:spcBef>
                <a:spcPct val="0"/>
              </a:spcBef>
              <a:buNone/>
            </a:pPr>
            <a:r>
              <a:rPr lang="en-US" altLang="zh-CN" sz="2400" dirty="0">
                <a:latin typeface="Consolas" panose="020B0609020204030204" pitchFamily="49" charset="0"/>
                <a:ea typeface="新宋体" panose="02010609030101010101" pitchFamily="49" charset="-122"/>
                <a:cs typeface="Consolas" panose="020B0609020204030204" pitchFamily="49" charset="0"/>
              </a:rPr>
              <a:t>		    for(</a:t>
            </a:r>
            <a:r>
              <a:rPr lang="en-US" altLang="zh-CN" sz="2400" dirty="0" err="1">
                <a:latin typeface="Consolas" panose="020B0609020204030204" pitchFamily="49" charset="0"/>
                <a:ea typeface="新宋体" panose="02010609030101010101" pitchFamily="49" charset="-122"/>
                <a:cs typeface="Consolas" panose="020B0609020204030204" pitchFamily="49" charset="0"/>
              </a:rPr>
              <a:t>int</a:t>
            </a:r>
            <a:r>
              <a:rPr lang="en-US" altLang="zh-CN" sz="2400" dirty="0">
                <a:latin typeface="Consolas" panose="020B0609020204030204" pitchFamily="49" charset="0"/>
                <a:ea typeface="新宋体" panose="02010609030101010101" pitchFamily="49" charset="-122"/>
                <a:cs typeface="Consolas" panose="020B0609020204030204" pitchFamily="49" charset="0"/>
              </a:rPr>
              <a:t> </a:t>
            </a:r>
            <a:r>
              <a:rPr lang="en-US" altLang="zh-CN" sz="2400" dirty="0" err="1">
                <a:latin typeface="Consolas" panose="020B0609020204030204" pitchFamily="49" charset="0"/>
                <a:ea typeface="新宋体" panose="02010609030101010101" pitchFamily="49" charset="-122"/>
                <a:cs typeface="Consolas" panose="020B0609020204030204" pitchFamily="49" charset="0"/>
              </a:rPr>
              <a:t>i</a:t>
            </a:r>
            <a:r>
              <a:rPr lang="en-US" altLang="zh-CN" sz="2400" dirty="0">
                <a:latin typeface="Consolas" panose="020B0609020204030204" pitchFamily="49" charset="0"/>
                <a:ea typeface="新宋体" panose="02010609030101010101" pitchFamily="49" charset="-122"/>
                <a:cs typeface="Consolas" panose="020B0609020204030204" pitchFamily="49" charset="0"/>
              </a:rPr>
              <a:t>=0;i&lt;5;i++) {</a:t>
            </a:r>
          </a:p>
          <a:p>
            <a:pPr algn="just">
              <a:spcBef>
                <a:spcPct val="0"/>
              </a:spcBef>
              <a:buNone/>
            </a:pPr>
            <a:r>
              <a:rPr lang="en-US" altLang="zh-CN" sz="2400" dirty="0">
                <a:latin typeface="Consolas" panose="020B0609020204030204" pitchFamily="49" charset="0"/>
                <a:ea typeface="新宋体" panose="02010609030101010101" pitchFamily="49" charset="-122"/>
                <a:cs typeface="Consolas" panose="020B0609020204030204" pitchFamily="49" charset="0"/>
              </a:rPr>
              <a:t>           	</a:t>
            </a:r>
            <a:r>
              <a:rPr lang="en-US" altLang="zh-CN" sz="2400" dirty="0" err="1">
                <a:latin typeface="Consolas" panose="020B0609020204030204" pitchFamily="49" charset="0"/>
                <a:ea typeface="新宋体" panose="02010609030101010101" pitchFamily="49" charset="-122"/>
                <a:cs typeface="Consolas" panose="020B0609020204030204" pitchFamily="49" charset="0"/>
              </a:rPr>
              <a:t>System.out.println</a:t>
            </a:r>
            <a:r>
              <a:rPr lang="en-US" altLang="zh-CN" sz="2400" dirty="0">
                <a:latin typeface="Consolas" panose="020B0609020204030204" pitchFamily="49" charset="0"/>
                <a:ea typeface="新宋体" panose="02010609030101010101" pitchFamily="49" charset="-122"/>
                <a:cs typeface="Consolas" panose="020B0609020204030204" pitchFamily="49" charset="0"/>
              </a:rPr>
              <a:t>(friends[</a:t>
            </a:r>
            <a:r>
              <a:rPr lang="en-US" altLang="zh-CN" sz="2400" dirty="0" err="1">
                <a:latin typeface="Consolas" panose="020B0609020204030204" pitchFamily="49" charset="0"/>
                <a:ea typeface="新宋体" panose="02010609030101010101" pitchFamily="49" charset="-122"/>
                <a:cs typeface="Consolas" panose="020B0609020204030204" pitchFamily="49" charset="0"/>
              </a:rPr>
              <a:t>i</a:t>
            </a:r>
            <a:r>
              <a:rPr lang="en-US" altLang="zh-CN" sz="2400" dirty="0">
                <a:latin typeface="Consolas" panose="020B0609020204030204" pitchFamily="49" charset="0"/>
                <a:ea typeface="新宋体" panose="02010609030101010101" pitchFamily="49" charset="-122"/>
                <a:cs typeface="Consolas" panose="020B0609020204030204" pitchFamily="49" charset="0"/>
              </a:rPr>
              <a:t>]);</a:t>
            </a:r>
          </a:p>
          <a:p>
            <a:pPr algn="just">
              <a:spcBef>
                <a:spcPct val="0"/>
              </a:spcBef>
              <a:buNone/>
            </a:pPr>
            <a:r>
              <a:rPr lang="en-US" altLang="zh-CN" sz="2400" dirty="0">
                <a:latin typeface="Consolas" panose="020B0609020204030204" pitchFamily="49" charset="0"/>
                <a:ea typeface="新宋体" panose="02010609030101010101" pitchFamily="49" charset="-122"/>
                <a:cs typeface="Consolas" panose="020B0609020204030204" pitchFamily="49" charset="0"/>
              </a:rPr>
              <a:t>           }</a:t>
            </a:r>
          </a:p>
          <a:p>
            <a:pPr algn="just">
              <a:spcBef>
                <a:spcPct val="0"/>
              </a:spcBef>
              <a:buNone/>
            </a:pPr>
            <a:r>
              <a:rPr lang="en-US" altLang="zh-CN" sz="2400" dirty="0">
                <a:latin typeface="Consolas" panose="020B0609020204030204" pitchFamily="49" charset="0"/>
                <a:ea typeface="新宋体" panose="02010609030101010101" pitchFamily="49" charset="-122"/>
                <a:cs typeface="Consolas" panose="020B0609020204030204" pitchFamily="49" charset="0"/>
              </a:rPr>
              <a:t>      	}catch(</a:t>
            </a:r>
            <a:r>
              <a:rPr lang="en-US" altLang="zh-CN" sz="2400" dirty="0" err="1">
                <a:latin typeface="Consolas" panose="020B0609020204030204" pitchFamily="49" charset="0"/>
                <a:ea typeface="新宋体" panose="02010609030101010101" pitchFamily="49" charset="-122"/>
                <a:cs typeface="Consolas" panose="020B0609020204030204" pitchFamily="49" charset="0"/>
              </a:rPr>
              <a:t>ArrayIndexOutOfBoundsException</a:t>
            </a:r>
            <a:r>
              <a:rPr lang="en-US" altLang="zh-CN" sz="2400" dirty="0">
                <a:latin typeface="Consolas" panose="020B0609020204030204" pitchFamily="49" charset="0"/>
                <a:ea typeface="新宋体" panose="02010609030101010101" pitchFamily="49" charset="-122"/>
                <a:cs typeface="Consolas" panose="020B0609020204030204" pitchFamily="49" charset="0"/>
              </a:rPr>
              <a:t> e){</a:t>
            </a:r>
          </a:p>
          <a:p>
            <a:pPr algn="just">
              <a:spcBef>
                <a:spcPct val="0"/>
              </a:spcBef>
              <a:buNone/>
            </a:pPr>
            <a:r>
              <a:rPr lang="en-US" altLang="zh-CN" sz="2400" dirty="0">
                <a:latin typeface="Consolas" panose="020B0609020204030204" pitchFamily="49" charset="0"/>
                <a:ea typeface="新宋体" panose="02010609030101010101" pitchFamily="49" charset="-122"/>
                <a:cs typeface="Consolas" panose="020B0609020204030204" pitchFamily="49" charset="0"/>
              </a:rPr>
              <a:t>           </a:t>
            </a:r>
            <a:r>
              <a:rPr lang="en-US" altLang="zh-CN" sz="2400" dirty="0" err="1">
                <a:latin typeface="Consolas" panose="020B0609020204030204" pitchFamily="49" charset="0"/>
                <a:ea typeface="新宋体" panose="02010609030101010101" pitchFamily="49" charset="-122"/>
                <a:cs typeface="Consolas" panose="020B0609020204030204" pitchFamily="49" charset="0"/>
              </a:rPr>
              <a:t>System.out.println</a:t>
            </a:r>
            <a:r>
              <a:rPr lang="en-US" altLang="zh-CN" sz="2400" dirty="0">
                <a:latin typeface="Consolas" panose="020B0609020204030204" pitchFamily="49" charset="0"/>
                <a:ea typeface="新宋体" panose="02010609030101010101" pitchFamily="49" charset="-122"/>
                <a:cs typeface="Consolas" panose="020B0609020204030204" pitchFamily="49" charset="0"/>
              </a:rPr>
              <a:t>("index err");</a:t>
            </a:r>
          </a:p>
          <a:p>
            <a:pPr algn="just">
              <a:spcBef>
                <a:spcPct val="0"/>
              </a:spcBef>
              <a:buNone/>
            </a:pPr>
            <a:r>
              <a:rPr lang="en-US" altLang="zh-CN" sz="2400" dirty="0">
                <a:latin typeface="Consolas" panose="020B0609020204030204" pitchFamily="49" charset="0"/>
                <a:ea typeface="新宋体" panose="02010609030101010101" pitchFamily="49" charset="-122"/>
                <a:cs typeface="Consolas" panose="020B0609020204030204" pitchFamily="49" charset="0"/>
              </a:rPr>
              <a:t>      	}</a:t>
            </a:r>
          </a:p>
          <a:p>
            <a:pPr algn="just">
              <a:spcBef>
                <a:spcPct val="0"/>
              </a:spcBef>
              <a:buNone/>
            </a:pPr>
            <a:r>
              <a:rPr lang="en-US" altLang="zh-CN" sz="2400" dirty="0">
                <a:latin typeface="Consolas" panose="020B0609020204030204" pitchFamily="49" charset="0"/>
                <a:ea typeface="新宋体" panose="02010609030101010101" pitchFamily="49" charset="-122"/>
                <a:cs typeface="Consolas" panose="020B0609020204030204" pitchFamily="49" charset="0"/>
              </a:rPr>
              <a:t>      	</a:t>
            </a:r>
            <a:r>
              <a:rPr lang="en-US" altLang="zh-CN" sz="2400" dirty="0" err="1">
                <a:latin typeface="Consolas" panose="020B0609020204030204" pitchFamily="49" charset="0"/>
                <a:ea typeface="新宋体" panose="02010609030101010101" pitchFamily="49" charset="-122"/>
                <a:cs typeface="Consolas" panose="020B0609020204030204" pitchFamily="49" charset="0"/>
              </a:rPr>
              <a:t>System.out.println</a:t>
            </a:r>
            <a:r>
              <a:rPr lang="en-US" altLang="zh-CN" sz="2400" dirty="0">
                <a:latin typeface="Consolas" panose="020B0609020204030204" pitchFamily="49" charset="0"/>
                <a:ea typeface="新宋体" panose="02010609030101010101" pitchFamily="49" charset="-122"/>
                <a:cs typeface="Consolas" panose="020B0609020204030204" pitchFamily="49" charset="0"/>
              </a:rPr>
              <a:t>("\</a:t>
            </a:r>
            <a:r>
              <a:rPr lang="en-US" altLang="zh-CN" sz="2400" dirty="0" err="1">
                <a:latin typeface="Consolas" panose="020B0609020204030204" pitchFamily="49" charset="0"/>
                <a:ea typeface="新宋体" panose="02010609030101010101" pitchFamily="49" charset="-122"/>
                <a:cs typeface="Consolas" panose="020B0609020204030204" pitchFamily="49" charset="0"/>
              </a:rPr>
              <a:t>nthis</a:t>
            </a:r>
            <a:r>
              <a:rPr lang="en-US" altLang="zh-CN" sz="2400" dirty="0">
                <a:latin typeface="Consolas" panose="020B0609020204030204" pitchFamily="49" charset="0"/>
                <a:ea typeface="新宋体" panose="02010609030101010101" pitchFamily="49" charset="-122"/>
                <a:cs typeface="Consolas" panose="020B0609020204030204" pitchFamily="49" charset="0"/>
              </a:rPr>
              <a:t> is the end");</a:t>
            </a:r>
          </a:p>
          <a:p>
            <a:pPr algn="just">
              <a:spcBef>
                <a:spcPct val="0"/>
              </a:spcBef>
              <a:buNone/>
            </a:pPr>
            <a:r>
              <a:rPr lang="en-US" altLang="zh-CN" sz="2400" dirty="0">
                <a:latin typeface="Consolas" panose="020B0609020204030204" pitchFamily="49" charset="0"/>
                <a:ea typeface="新宋体" panose="02010609030101010101" pitchFamily="49" charset="-122"/>
                <a:cs typeface="Consolas" panose="020B0609020204030204" pitchFamily="49" charset="0"/>
              </a:rPr>
              <a:t>  }</a:t>
            </a:r>
          </a:p>
          <a:p>
            <a:pPr algn="just">
              <a:spcBef>
                <a:spcPct val="0"/>
              </a:spcBef>
              <a:buNone/>
            </a:pPr>
            <a:r>
              <a:rPr lang="en-US" altLang="zh-CN" sz="2400" dirty="0">
                <a:latin typeface="Consolas" panose="020B0609020204030204" pitchFamily="49" charset="0"/>
                <a:ea typeface="新宋体" panose="02010609030101010101" pitchFamily="49" charset="-122"/>
                <a:cs typeface="Consolas" panose="020B0609020204030204" pitchFamily="49" charset="0"/>
              </a:rPr>
              <a:t>}</a:t>
            </a:r>
            <a:endParaRPr kumimoji="1" lang="en-US" altLang="zh-CN" sz="2400" dirty="0"/>
          </a:p>
          <a:p>
            <a:pPr marL="0" indent="0">
              <a:spcBef>
                <a:spcPct val="50000"/>
              </a:spcBef>
              <a:buNone/>
            </a:pPr>
            <a:r>
              <a:rPr lang="zh-CN" altLang="en-US" sz="2000" b="1" dirty="0">
                <a:latin typeface="Consolas" panose="020B0609020204030204" pitchFamily="49" charset="0"/>
                <a:ea typeface="新宋体" panose="02010609030101010101" pitchFamily="49" charset="-122"/>
                <a:cs typeface="Consolas" panose="020B0609020204030204" pitchFamily="49" charset="0"/>
              </a:rPr>
              <a:t>程序</a:t>
            </a:r>
            <a:r>
              <a:rPr lang="en-US" altLang="zh-CN" sz="2000" b="1" dirty="0">
                <a:latin typeface="Consolas" panose="020B0609020204030204" pitchFamily="49" charset="0"/>
                <a:ea typeface="新宋体" panose="02010609030101010101" pitchFamily="49" charset="-122"/>
                <a:cs typeface="Consolas" panose="020B0609020204030204" pitchFamily="49" charset="0"/>
              </a:rPr>
              <a:t>Test01</a:t>
            </a:r>
            <a:r>
              <a:rPr lang="zh-CN" altLang="en-US" sz="2000" b="1" dirty="0">
                <a:latin typeface="Consolas" panose="020B0609020204030204" pitchFamily="49" charset="0"/>
                <a:ea typeface="新宋体" panose="02010609030101010101" pitchFamily="49" charset="-122"/>
                <a:cs typeface="Consolas" panose="020B0609020204030204" pitchFamily="49" charset="0"/>
              </a:rPr>
              <a:t>运行结果：</a:t>
            </a:r>
            <a:r>
              <a:rPr lang="en-US" altLang="zh-CN" sz="2000" b="1" i="1" dirty="0" err="1">
                <a:latin typeface="Consolas" panose="020B0609020204030204" pitchFamily="49" charset="0"/>
                <a:ea typeface="新宋体" panose="02010609030101010101" pitchFamily="49" charset="-122"/>
                <a:cs typeface="Consolas" panose="020B0609020204030204" pitchFamily="49" charset="0"/>
              </a:rPr>
              <a:t>lisa</a:t>
            </a:r>
            <a:r>
              <a:rPr lang="zh-CN" altLang="en-US" sz="2000" b="1" i="1" dirty="0">
                <a:latin typeface="Consolas" panose="020B0609020204030204" pitchFamily="49" charset="0"/>
                <a:ea typeface="新宋体" panose="02010609030101010101" pitchFamily="49" charset="-122"/>
                <a:cs typeface="Consolas" panose="020B0609020204030204" pitchFamily="49" charset="0"/>
              </a:rPr>
              <a:t>    </a:t>
            </a:r>
            <a:r>
              <a:rPr lang="en-US" altLang="zh-CN" sz="2000" b="1" i="1" dirty="0" err="1">
                <a:latin typeface="Consolas" panose="020B0609020204030204" pitchFamily="49" charset="0"/>
                <a:ea typeface="新宋体" panose="02010609030101010101" pitchFamily="49" charset="-122"/>
                <a:cs typeface="Consolas" panose="020B0609020204030204" pitchFamily="49" charset="0"/>
              </a:rPr>
              <a:t>bily</a:t>
            </a:r>
            <a:r>
              <a:rPr lang="zh-CN" altLang="en-US" sz="2000" b="1" i="1" dirty="0">
                <a:latin typeface="Consolas" panose="020B0609020204030204" pitchFamily="49" charset="0"/>
                <a:ea typeface="新宋体" panose="02010609030101010101" pitchFamily="49" charset="-122"/>
                <a:cs typeface="Consolas" panose="020B0609020204030204" pitchFamily="49" charset="0"/>
              </a:rPr>
              <a:t>    </a:t>
            </a:r>
            <a:r>
              <a:rPr lang="en-US" altLang="zh-CN" sz="2000" b="1" i="1" dirty="0" err="1">
                <a:latin typeface="Consolas" panose="020B0609020204030204" pitchFamily="49" charset="0"/>
                <a:ea typeface="新宋体" panose="02010609030101010101" pitchFamily="49" charset="-122"/>
                <a:cs typeface="Consolas" panose="020B0609020204030204" pitchFamily="49" charset="0"/>
              </a:rPr>
              <a:t>kessy</a:t>
            </a:r>
            <a:r>
              <a:rPr lang="zh-CN" altLang="en-US" sz="2000" b="1" i="1" dirty="0">
                <a:latin typeface="Consolas" panose="020B0609020204030204" pitchFamily="49" charset="0"/>
                <a:ea typeface="新宋体" panose="02010609030101010101" pitchFamily="49" charset="-122"/>
                <a:cs typeface="Consolas" panose="020B0609020204030204" pitchFamily="49" charset="0"/>
              </a:rPr>
              <a:t>  </a:t>
            </a:r>
            <a:endParaRPr lang="en-US" altLang="zh-CN" sz="2000" b="1" i="1" dirty="0">
              <a:latin typeface="Consolas" panose="020B0609020204030204" pitchFamily="49" charset="0"/>
              <a:ea typeface="新宋体" panose="02010609030101010101" pitchFamily="49" charset="-122"/>
              <a:cs typeface="Consolas" panose="020B0609020204030204" pitchFamily="49" charset="0"/>
            </a:endParaRPr>
          </a:p>
          <a:p>
            <a:pPr marL="0" indent="0">
              <a:spcBef>
                <a:spcPct val="50000"/>
              </a:spcBef>
              <a:buNone/>
            </a:pPr>
            <a:r>
              <a:rPr lang="en-US" altLang="zh-CN" sz="2000" b="1" i="1" dirty="0">
                <a:latin typeface="Consolas" panose="020B0609020204030204" pitchFamily="49" charset="0"/>
                <a:ea typeface="新宋体" panose="02010609030101010101" pitchFamily="49" charset="-122"/>
                <a:cs typeface="Consolas" panose="020B0609020204030204" pitchFamily="49" charset="0"/>
              </a:rPr>
              <a:t>index err</a:t>
            </a:r>
            <a:r>
              <a:rPr lang="zh-CN" altLang="en-US" sz="2000" b="1" i="1" dirty="0">
                <a:latin typeface="Consolas" panose="020B0609020204030204" pitchFamily="49" charset="0"/>
                <a:ea typeface="新宋体" panose="02010609030101010101" pitchFamily="49" charset="-122"/>
                <a:cs typeface="Consolas" panose="020B0609020204030204" pitchFamily="49" charset="0"/>
              </a:rPr>
              <a:t> </a:t>
            </a:r>
            <a:r>
              <a:rPr lang="en-US" altLang="zh-CN" sz="2000" b="1" i="1" dirty="0">
                <a:latin typeface="Consolas" panose="020B0609020204030204" pitchFamily="49" charset="0"/>
                <a:ea typeface="新宋体" panose="02010609030101010101" pitchFamily="49" charset="-122"/>
                <a:cs typeface="Consolas" panose="020B0609020204030204" pitchFamily="49" charset="0"/>
              </a:rPr>
              <a:t>this is the end</a:t>
            </a:r>
            <a:r>
              <a:rPr lang="zh-CN" altLang="en-US" sz="2000" b="1" i="1" dirty="0">
                <a:latin typeface="Consolas" panose="020B0609020204030204" pitchFamily="49" charset="0"/>
                <a:ea typeface="新宋体" panose="02010609030101010101" pitchFamily="49" charset="-122"/>
                <a:cs typeface="Consolas" panose="020B0609020204030204" pitchFamily="49" charset="0"/>
              </a:rPr>
              <a:t>   </a:t>
            </a:r>
            <a:endParaRPr lang="en-US" altLang="zh-CN" sz="2000" b="1" i="1" dirty="0">
              <a:latin typeface="Consolas" panose="020B0609020204030204" pitchFamily="49" charset="0"/>
              <a:ea typeface="新宋体" panose="02010609030101010101" pitchFamily="49" charset="-122"/>
              <a:cs typeface="Consolas" panose="020B0609020204030204" pitchFamily="49" charset="0"/>
            </a:endParaRPr>
          </a:p>
          <a:p>
            <a:endParaRPr kumimoji="1" lang="zh-CN" alt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96258" y="420915"/>
            <a:ext cx="10515600" cy="948175"/>
          </a:xfrm>
        </p:spPr>
        <p:txBody>
          <a:bodyPr/>
          <a:lstStyle/>
          <a:p>
            <a:r>
              <a:rPr lang="zh-CN" altLang="en-US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异常处理举例</a:t>
            </a:r>
            <a:r>
              <a:rPr lang="en-US" altLang="zh-CN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(2)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52714" y="1233715"/>
            <a:ext cx="10515600" cy="5262563"/>
          </a:xfrm>
        </p:spPr>
        <p:txBody>
          <a:bodyPr/>
          <a:lstStyle/>
          <a:p>
            <a:pPr algn="just">
              <a:spcBef>
                <a:spcPct val="0"/>
              </a:spcBef>
              <a:buNone/>
            </a:pPr>
            <a:r>
              <a:rPr lang="en-US" altLang="zh-CN" sz="2000" dirty="0">
                <a:latin typeface="Consolas" panose="020B0609020204030204" pitchFamily="49" charset="0"/>
                <a:ea typeface="新宋体" panose="02010609030101010101" pitchFamily="49" charset="-122"/>
                <a:cs typeface="Consolas" panose="020B0609020204030204" pitchFamily="49" charset="0"/>
              </a:rPr>
              <a:t>public class DivideZero1{</a:t>
            </a:r>
          </a:p>
          <a:p>
            <a:pPr algn="just">
              <a:spcBef>
                <a:spcPct val="0"/>
              </a:spcBef>
              <a:buNone/>
            </a:pPr>
            <a:r>
              <a:rPr lang="en-US" altLang="zh-CN" sz="2000" dirty="0">
                <a:latin typeface="Consolas" panose="020B0609020204030204" pitchFamily="49" charset="0"/>
                <a:ea typeface="新宋体" panose="02010609030101010101" pitchFamily="49" charset="-122"/>
                <a:cs typeface="Consolas" panose="020B0609020204030204" pitchFamily="49" charset="0"/>
              </a:rPr>
              <a:t>	</a:t>
            </a:r>
            <a:r>
              <a:rPr lang="en-US" altLang="zh-CN" sz="2000" dirty="0" err="1">
                <a:latin typeface="Consolas" panose="020B0609020204030204" pitchFamily="49" charset="0"/>
                <a:ea typeface="新宋体" panose="02010609030101010101" pitchFamily="49" charset="-122"/>
                <a:cs typeface="Consolas" panose="020B0609020204030204" pitchFamily="49" charset="0"/>
              </a:rPr>
              <a:t>int</a:t>
            </a:r>
            <a:r>
              <a:rPr lang="en-US" altLang="zh-CN" sz="2000" dirty="0">
                <a:latin typeface="Consolas" panose="020B0609020204030204" pitchFamily="49" charset="0"/>
                <a:ea typeface="新宋体" panose="02010609030101010101" pitchFamily="49" charset="-122"/>
                <a:cs typeface="Consolas" panose="020B0609020204030204" pitchFamily="49" charset="0"/>
              </a:rPr>
              <a:t> x;</a:t>
            </a:r>
          </a:p>
          <a:p>
            <a:pPr algn="just">
              <a:spcBef>
                <a:spcPct val="0"/>
              </a:spcBef>
              <a:buNone/>
            </a:pPr>
            <a:r>
              <a:rPr lang="en-US" altLang="zh-CN" sz="2000" dirty="0">
                <a:latin typeface="Consolas" panose="020B0609020204030204" pitchFamily="49" charset="0"/>
                <a:ea typeface="新宋体" panose="02010609030101010101" pitchFamily="49" charset="-122"/>
                <a:cs typeface="Consolas" panose="020B0609020204030204" pitchFamily="49" charset="0"/>
              </a:rPr>
              <a:t>   public static void main(String[] </a:t>
            </a:r>
            <a:r>
              <a:rPr lang="en-US" altLang="zh-CN" sz="2000" dirty="0" err="1">
                <a:latin typeface="Consolas" panose="020B0609020204030204" pitchFamily="49" charset="0"/>
                <a:ea typeface="新宋体" panose="02010609030101010101" pitchFamily="49" charset="-122"/>
                <a:cs typeface="Consolas" panose="020B0609020204030204" pitchFamily="49" charset="0"/>
              </a:rPr>
              <a:t>args</a:t>
            </a:r>
            <a:r>
              <a:rPr lang="en-US" altLang="zh-CN" sz="2000" dirty="0">
                <a:latin typeface="Consolas" panose="020B0609020204030204" pitchFamily="49" charset="0"/>
                <a:ea typeface="新宋体" panose="02010609030101010101" pitchFamily="49" charset="-122"/>
                <a:cs typeface="Consolas" panose="020B0609020204030204" pitchFamily="49" charset="0"/>
              </a:rPr>
              <a:t>) {</a:t>
            </a:r>
          </a:p>
          <a:p>
            <a:pPr algn="just">
              <a:spcBef>
                <a:spcPct val="0"/>
              </a:spcBef>
              <a:buNone/>
            </a:pPr>
            <a:r>
              <a:rPr lang="en-US" altLang="zh-CN" sz="2000" dirty="0">
                <a:latin typeface="Consolas" panose="020B0609020204030204" pitchFamily="49" charset="0"/>
                <a:ea typeface="新宋体" panose="02010609030101010101" pitchFamily="49" charset="-122"/>
                <a:cs typeface="Consolas" panose="020B0609020204030204" pitchFamily="49" charset="0"/>
              </a:rPr>
              <a:t>		</a:t>
            </a:r>
            <a:r>
              <a:rPr lang="en-US" altLang="zh-CN" sz="2000" dirty="0" err="1">
                <a:latin typeface="Consolas" panose="020B0609020204030204" pitchFamily="49" charset="0"/>
                <a:ea typeface="新宋体" panose="02010609030101010101" pitchFamily="49" charset="-122"/>
                <a:cs typeface="Consolas" panose="020B0609020204030204" pitchFamily="49" charset="0"/>
              </a:rPr>
              <a:t>int</a:t>
            </a:r>
            <a:r>
              <a:rPr lang="en-US" altLang="zh-CN" sz="2000" dirty="0">
                <a:latin typeface="Consolas" panose="020B0609020204030204" pitchFamily="49" charset="0"/>
                <a:ea typeface="新宋体" panose="02010609030101010101" pitchFamily="49" charset="-122"/>
                <a:cs typeface="Consolas" panose="020B0609020204030204" pitchFamily="49" charset="0"/>
              </a:rPr>
              <a:t> y;</a:t>
            </a:r>
          </a:p>
          <a:p>
            <a:pPr algn="just">
              <a:spcBef>
                <a:spcPct val="0"/>
              </a:spcBef>
              <a:buNone/>
            </a:pPr>
            <a:r>
              <a:rPr lang="en-US" altLang="zh-CN" sz="2000" dirty="0">
                <a:latin typeface="Consolas" panose="020B0609020204030204" pitchFamily="49" charset="0"/>
                <a:ea typeface="新宋体" panose="02010609030101010101" pitchFamily="49" charset="-122"/>
                <a:cs typeface="Consolas" panose="020B0609020204030204" pitchFamily="49" charset="0"/>
              </a:rPr>
              <a:t>		DivideZero1 c=new DivideZero1();</a:t>
            </a:r>
          </a:p>
          <a:p>
            <a:pPr algn="just">
              <a:spcBef>
                <a:spcPct val="0"/>
              </a:spcBef>
              <a:buNone/>
            </a:pPr>
            <a:r>
              <a:rPr lang="en-US" altLang="zh-CN" sz="2000" dirty="0">
                <a:latin typeface="Consolas" panose="020B0609020204030204" pitchFamily="49" charset="0"/>
                <a:ea typeface="新宋体" panose="02010609030101010101" pitchFamily="49" charset="-122"/>
                <a:cs typeface="Consolas" panose="020B0609020204030204" pitchFamily="49" charset="0"/>
              </a:rPr>
              <a:t>		try{</a:t>
            </a:r>
          </a:p>
          <a:p>
            <a:pPr algn="just">
              <a:spcBef>
                <a:spcPct val="0"/>
              </a:spcBef>
              <a:buNone/>
            </a:pPr>
            <a:r>
              <a:rPr lang="en-US" altLang="zh-CN" sz="2000" dirty="0">
                <a:latin typeface="Consolas" panose="020B0609020204030204" pitchFamily="49" charset="0"/>
                <a:ea typeface="新宋体" panose="02010609030101010101" pitchFamily="49" charset="-122"/>
                <a:cs typeface="Consolas" panose="020B0609020204030204" pitchFamily="49" charset="0"/>
              </a:rPr>
              <a:t>		    y=3/</a:t>
            </a:r>
            <a:r>
              <a:rPr lang="en-US" altLang="zh-CN" sz="2000" dirty="0" err="1">
                <a:latin typeface="Consolas" panose="020B0609020204030204" pitchFamily="49" charset="0"/>
                <a:ea typeface="新宋体" panose="02010609030101010101" pitchFamily="49" charset="-122"/>
                <a:cs typeface="Consolas" panose="020B0609020204030204" pitchFamily="49" charset="0"/>
              </a:rPr>
              <a:t>c.x</a:t>
            </a:r>
            <a:r>
              <a:rPr lang="en-US" altLang="zh-CN" sz="2000" dirty="0">
                <a:latin typeface="Consolas" panose="020B0609020204030204" pitchFamily="49" charset="0"/>
                <a:ea typeface="新宋体" panose="02010609030101010101" pitchFamily="49" charset="-122"/>
                <a:cs typeface="Consolas" panose="020B0609020204030204" pitchFamily="49" charset="0"/>
              </a:rPr>
              <a:t>;</a:t>
            </a:r>
          </a:p>
          <a:p>
            <a:pPr algn="just">
              <a:spcBef>
                <a:spcPct val="0"/>
              </a:spcBef>
              <a:buNone/>
            </a:pPr>
            <a:r>
              <a:rPr lang="en-US" altLang="zh-CN" sz="2000" dirty="0">
                <a:latin typeface="Consolas" panose="020B0609020204030204" pitchFamily="49" charset="0"/>
                <a:ea typeface="新宋体" panose="02010609030101010101" pitchFamily="49" charset="-122"/>
                <a:cs typeface="Consolas" panose="020B0609020204030204" pitchFamily="49" charset="0"/>
              </a:rPr>
              <a:t>		}</a:t>
            </a:r>
          </a:p>
          <a:p>
            <a:pPr algn="just">
              <a:spcBef>
                <a:spcPct val="0"/>
              </a:spcBef>
              <a:buNone/>
            </a:pPr>
            <a:r>
              <a:rPr lang="en-US" altLang="zh-CN" sz="2000" dirty="0">
                <a:latin typeface="Consolas" panose="020B0609020204030204" pitchFamily="49" charset="0"/>
                <a:ea typeface="新宋体" panose="02010609030101010101" pitchFamily="49" charset="-122"/>
                <a:cs typeface="Consolas" panose="020B0609020204030204" pitchFamily="49" charset="0"/>
              </a:rPr>
              <a:t>		catch(</a:t>
            </a:r>
            <a:r>
              <a:rPr lang="en-US" altLang="zh-CN" sz="2000" dirty="0" err="1">
                <a:latin typeface="Consolas" panose="020B0609020204030204" pitchFamily="49" charset="0"/>
                <a:ea typeface="新宋体" panose="02010609030101010101" pitchFamily="49" charset="-122"/>
                <a:cs typeface="Consolas" panose="020B0609020204030204" pitchFamily="49" charset="0"/>
              </a:rPr>
              <a:t>ArithmeticException</a:t>
            </a:r>
            <a:r>
              <a:rPr lang="en-US" altLang="zh-CN" sz="2000" dirty="0">
                <a:latin typeface="Consolas" panose="020B0609020204030204" pitchFamily="49" charset="0"/>
                <a:ea typeface="新宋体" panose="02010609030101010101" pitchFamily="49" charset="-122"/>
                <a:cs typeface="Consolas" panose="020B0609020204030204" pitchFamily="49" charset="0"/>
              </a:rPr>
              <a:t> e){      	</a:t>
            </a:r>
          </a:p>
          <a:p>
            <a:pPr algn="just">
              <a:spcBef>
                <a:spcPct val="0"/>
              </a:spcBef>
              <a:buNone/>
            </a:pPr>
            <a:r>
              <a:rPr lang="en-US" altLang="zh-CN" sz="2000" dirty="0">
                <a:latin typeface="Consolas" panose="020B0609020204030204" pitchFamily="49" charset="0"/>
                <a:ea typeface="新宋体" panose="02010609030101010101" pitchFamily="49" charset="-122"/>
                <a:cs typeface="Consolas" panose="020B0609020204030204" pitchFamily="49" charset="0"/>
              </a:rPr>
              <a:t>		    </a:t>
            </a:r>
            <a:r>
              <a:rPr lang="en-US" altLang="zh-CN" sz="2000" dirty="0" err="1">
                <a:latin typeface="Consolas" panose="020B0609020204030204" pitchFamily="49" charset="0"/>
                <a:ea typeface="新宋体" panose="02010609030101010101" pitchFamily="49" charset="-122"/>
                <a:cs typeface="Consolas" panose="020B0609020204030204" pitchFamily="49" charset="0"/>
              </a:rPr>
              <a:t>System.out.println</a:t>
            </a:r>
            <a:r>
              <a:rPr lang="en-US" altLang="zh-CN" sz="2000" dirty="0">
                <a:latin typeface="Consolas" panose="020B0609020204030204" pitchFamily="49" charset="0"/>
                <a:ea typeface="新宋体" panose="02010609030101010101" pitchFamily="49" charset="-122"/>
                <a:cs typeface="Consolas" panose="020B0609020204030204" pitchFamily="49" charset="0"/>
              </a:rPr>
              <a:t>("divide by zero error!");</a:t>
            </a:r>
          </a:p>
          <a:p>
            <a:pPr algn="just">
              <a:spcBef>
                <a:spcPct val="0"/>
              </a:spcBef>
              <a:buNone/>
            </a:pPr>
            <a:r>
              <a:rPr lang="en-US" altLang="zh-CN" sz="2000" dirty="0">
                <a:latin typeface="Consolas" panose="020B0609020204030204" pitchFamily="49" charset="0"/>
                <a:ea typeface="新宋体" panose="02010609030101010101" pitchFamily="49" charset="-122"/>
                <a:cs typeface="Consolas" panose="020B0609020204030204" pitchFamily="49" charset="0"/>
              </a:rPr>
              <a:t>		}</a:t>
            </a:r>
          </a:p>
          <a:p>
            <a:pPr algn="just">
              <a:spcBef>
                <a:spcPct val="0"/>
              </a:spcBef>
              <a:buNone/>
            </a:pPr>
            <a:r>
              <a:rPr lang="en-US" altLang="zh-CN" sz="2000" dirty="0">
                <a:latin typeface="Consolas" panose="020B0609020204030204" pitchFamily="49" charset="0"/>
                <a:ea typeface="新宋体" panose="02010609030101010101" pitchFamily="49" charset="-122"/>
                <a:cs typeface="Consolas" panose="020B0609020204030204" pitchFamily="49" charset="0"/>
              </a:rPr>
              <a:t>		</a:t>
            </a:r>
            <a:r>
              <a:rPr lang="en-US" altLang="zh-CN" sz="2000" dirty="0" err="1">
                <a:latin typeface="Consolas" panose="020B0609020204030204" pitchFamily="49" charset="0"/>
                <a:ea typeface="新宋体" panose="02010609030101010101" pitchFamily="49" charset="-122"/>
                <a:cs typeface="Consolas" panose="020B0609020204030204" pitchFamily="49" charset="0"/>
              </a:rPr>
              <a:t>System.out.println</a:t>
            </a:r>
            <a:r>
              <a:rPr lang="en-US" altLang="zh-CN" sz="2000" dirty="0">
                <a:latin typeface="Consolas" panose="020B0609020204030204" pitchFamily="49" charset="0"/>
                <a:ea typeface="新宋体" panose="02010609030101010101" pitchFamily="49" charset="-122"/>
                <a:cs typeface="Consolas" panose="020B0609020204030204" pitchFamily="49" charset="0"/>
              </a:rPr>
              <a:t>("program ends ok!");</a:t>
            </a:r>
          </a:p>
          <a:p>
            <a:pPr algn="just">
              <a:spcBef>
                <a:spcPct val="0"/>
              </a:spcBef>
              <a:buNone/>
            </a:pPr>
            <a:r>
              <a:rPr lang="en-US" altLang="zh-CN" sz="2000" dirty="0">
                <a:latin typeface="Consolas" panose="020B0609020204030204" pitchFamily="49" charset="0"/>
                <a:ea typeface="新宋体" panose="02010609030101010101" pitchFamily="49" charset="-122"/>
                <a:cs typeface="Consolas" panose="020B0609020204030204" pitchFamily="49" charset="0"/>
              </a:rPr>
              <a:t>  }</a:t>
            </a:r>
          </a:p>
          <a:p>
            <a:pPr algn="just">
              <a:spcBef>
                <a:spcPct val="0"/>
              </a:spcBef>
              <a:buNone/>
            </a:pPr>
            <a:r>
              <a:rPr lang="en-US" altLang="zh-CN" sz="2000" dirty="0">
                <a:latin typeface="Consolas" panose="020B0609020204030204" pitchFamily="49" charset="0"/>
                <a:ea typeface="新宋体" panose="02010609030101010101" pitchFamily="49" charset="-122"/>
                <a:cs typeface="Consolas" panose="020B0609020204030204" pitchFamily="49" charset="0"/>
              </a:rPr>
              <a:t>}</a:t>
            </a:r>
          </a:p>
          <a:p>
            <a:pPr>
              <a:spcBef>
                <a:spcPct val="50000"/>
              </a:spcBef>
            </a:pPr>
            <a:r>
              <a:rPr lang="zh-CN" altLang="en-US" b="1" dirty="0">
                <a:latin typeface="Consolas" panose="020B0609020204030204" pitchFamily="49" charset="0"/>
                <a:ea typeface="新宋体" panose="02010609030101010101" pitchFamily="49" charset="-122"/>
                <a:cs typeface="Consolas" panose="020B0609020204030204" pitchFamily="49" charset="0"/>
              </a:rPr>
              <a:t>程序</a:t>
            </a:r>
            <a:r>
              <a:rPr lang="en-US" altLang="zh-CN" b="1" dirty="0">
                <a:latin typeface="Consolas" panose="020B0609020204030204" pitchFamily="49" charset="0"/>
                <a:ea typeface="新宋体" panose="02010609030101010101" pitchFamily="49" charset="-122"/>
                <a:cs typeface="Consolas" panose="020B0609020204030204" pitchFamily="49" charset="0"/>
              </a:rPr>
              <a:t>DivideZero1</a:t>
            </a:r>
            <a:r>
              <a:rPr lang="zh-CN" altLang="en-US" b="1" dirty="0">
                <a:latin typeface="Consolas" panose="020B0609020204030204" pitchFamily="49" charset="0"/>
                <a:ea typeface="新宋体" panose="02010609030101010101" pitchFamily="49" charset="-122"/>
                <a:cs typeface="Consolas" panose="020B0609020204030204" pitchFamily="49" charset="0"/>
              </a:rPr>
              <a:t>运行结果：</a:t>
            </a:r>
            <a:endParaRPr lang="en-US" altLang="zh-CN" b="1" dirty="0">
              <a:latin typeface="Consolas" panose="020B0609020204030204" pitchFamily="49" charset="0"/>
              <a:ea typeface="新宋体" panose="02010609030101010101" pitchFamily="49" charset="-122"/>
              <a:cs typeface="Consolas" panose="020B0609020204030204" pitchFamily="49" charset="0"/>
            </a:endParaRPr>
          </a:p>
          <a:p>
            <a:pPr lvl="1"/>
            <a:r>
              <a:rPr lang="en-US" altLang="zh-CN" b="1" i="1" dirty="0">
                <a:latin typeface="Consolas" panose="020B0609020204030204" pitchFamily="49" charset="0"/>
                <a:ea typeface="新宋体" panose="02010609030101010101" pitchFamily="49" charset="-122"/>
                <a:cs typeface="Consolas" panose="020B0609020204030204" pitchFamily="49" charset="0"/>
              </a:rPr>
              <a:t>divide by zero error!</a:t>
            </a:r>
          </a:p>
          <a:p>
            <a:pPr lvl="1"/>
            <a:r>
              <a:rPr lang="en-US" altLang="zh-CN" b="1" i="1" dirty="0">
                <a:latin typeface="Consolas" panose="020B0609020204030204" pitchFamily="49" charset="0"/>
                <a:ea typeface="新宋体" panose="02010609030101010101" pitchFamily="49" charset="-122"/>
                <a:cs typeface="Consolas" panose="020B0609020204030204" pitchFamily="49" charset="0"/>
              </a:rPr>
              <a:t>program ends ok!</a:t>
            </a:r>
          </a:p>
          <a:p>
            <a:pPr algn="just">
              <a:spcBef>
                <a:spcPct val="0"/>
              </a:spcBef>
              <a:buNone/>
            </a:pPr>
            <a:endParaRPr lang="en-US" altLang="zh-CN" sz="2000" dirty="0">
              <a:latin typeface="Consolas" panose="020B0609020204030204" pitchFamily="49" charset="0"/>
              <a:ea typeface="新宋体" panose="02010609030101010101" pitchFamily="49" charset="-122"/>
              <a:cs typeface="Consolas" panose="020B0609020204030204" pitchFamily="49" charset="0"/>
            </a:endParaRPr>
          </a:p>
          <a:p>
            <a:endParaRPr kumimoji="1" lang="zh-CN" alt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57943" y="481240"/>
            <a:ext cx="10599057" cy="707537"/>
          </a:xfrm>
        </p:spPr>
        <p:txBody>
          <a:bodyPr/>
          <a:lstStyle/>
          <a:p>
            <a:r>
              <a:rPr lang="zh-CN" altLang="en-US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异常处理机制（</a:t>
            </a:r>
            <a:r>
              <a:rPr lang="en-US" altLang="zh-CN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3</a:t>
            </a:r>
            <a:r>
              <a:rPr lang="zh-CN" altLang="en-US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）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71210" y="1391976"/>
            <a:ext cx="10843846" cy="5104301"/>
          </a:xfrm>
        </p:spPr>
        <p:txBody>
          <a:bodyPr/>
          <a:lstStyle/>
          <a:p>
            <a:pPr>
              <a:spcBef>
                <a:spcPct val="0"/>
              </a:spcBef>
              <a:buNone/>
            </a:pPr>
            <a:r>
              <a:rPr lang="en-US" altLang="zh-CN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	</a:t>
            </a:r>
            <a:r>
              <a:rPr lang="zh-CN" altLang="en-US" sz="24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异常处理是通过</a:t>
            </a:r>
            <a:r>
              <a:rPr lang="en-US" altLang="zh-CN" sz="24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try-catch-finally</a:t>
            </a:r>
            <a:r>
              <a:rPr lang="zh-CN" altLang="en-US" sz="24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语句实现的。</a:t>
            </a:r>
          </a:p>
          <a:p>
            <a:pPr lvl="2" algn="just">
              <a:spcBef>
                <a:spcPct val="0"/>
              </a:spcBef>
              <a:buNone/>
            </a:pPr>
            <a:endParaRPr lang="zh-CN" altLang="en-US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lvl="2" algn="just">
              <a:spcBef>
                <a:spcPct val="0"/>
              </a:spcBef>
              <a:buNone/>
            </a:pPr>
            <a:r>
              <a:rPr lang="en-US" altLang="zh-CN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try</a:t>
            </a:r>
          </a:p>
          <a:p>
            <a:pPr lvl="2" algn="just">
              <a:spcBef>
                <a:spcPct val="0"/>
              </a:spcBef>
              <a:buNone/>
            </a:pPr>
            <a:r>
              <a:rPr lang="en-US" altLang="zh-CN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{</a:t>
            </a:r>
          </a:p>
          <a:p>
            <a:pPr lvl="2" algn="just">
              <a:spcBef>
                <a:spcPct val="0"/>
              </a:spcBef>
              <a:buNone/>
            </a:pPr>
            <a:r>
              <a:rPr lang="en-US" altLang="zh-CN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	......	//</a:t>
            </a:r>
            <a:r>
              <a:rPr lang="zh-CN" altLang="en-US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可能产生异常的代码</a:t>
            </a:r>
          </a:p>
          <a:p>
            <a:pPr lvl="2" algn="just">
              <a:spcBef>
                <a:spcPct val="0"/>
              </a:spcBef>
              <a:buNone/>
            </a:pPr>
            <a:r>
              <a:rPr lang="en-US" altLang="zh-CN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}</a:t>
            </a:r>
          </a:p>
          <a:p>
            <a:pPr lvl="2" algn="just">
              <a:spcBef>
                <a:spcPct val="0"/>
              </a:spcBef>
              <a:buNone/>
            </a:pPr>
            <a:r>
              <a:rPr lang="en-US" altLang="zh-CN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catch( ExceptionName1 e )</a:t>
            </a:r>
          </a:p>
          <a:p>
            <a:pPr lvl="2" algn="just">
              <a:spcBef>
                <a:spcPct val="0"/>
              </a:spcBef>
              <a:buNone/>
            </a:pPr>
            <a:r>
              <a:rPr lang="en-US" altLang="zh-CN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{</a:t>
            </a:r>
          </a:p>
          <a:p>
            <a:pPr lvl="2" algn="just">
              <a:spcBef>
                <a:spcPct val="0"/>
              </a:spcBef>
              <a:buNone/>
            </a:pPr>
            <a:r>
              <a:rPr lang="en-US" altLang="zh-CN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	......	//</a:t>
            </a:r>
            <a:r>
              <a:rPr lang="zh-CN" altLang="en-US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当产生</a:t>
            </a:r>
            <a:r>
              <a:rPr lang="en-US" altLang="zh-CN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ExceptionName1</a:t>
            </a:r>
            <a:r>
              <a:rPr lang="zh-CN" altLang="en-US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型异常时的处置措施</a:t>
            </a:r>
          </a:p>
          <a:p>
            <a:pPr lvl="2" algn="just">
              <a:spcBef>
                <a:spcPct val="0"/>
              </a:spcBef>
              <a:buNone/>
            </a:pPr>
            <a:r>
              <a:rPr lang="en-US" altLang="zh-CN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}</a:t>
            </a:r>
          </a:p>
          <a:p>
            <a:pPr lvl="2" algn="just">
              <a:spcBef>
                <a:spcPct val="0"/>
              </a:spcBef>
              <a:buNone/>
            </a:pPr>
            <a:r>
              <a:rPr lang="en-US" altLang="zh-CN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catch( ExceptionName2 e )</a:t>
            </a:r>
          </a:p>
          <a:p>
            <a:pPr lvl="2" algn="just">
              <a:spcBef>
                <a:spcPct val="0"/>
              </a:spcBef>
              <a:buNone/>
            </a:pPr>
            <a:r>
              <a:rPr lang="en-US" altLang="zh-CN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{</a:t>
            </a:r>
          </a:p>
          <a:p>
            <a:pPr lvl="2" algn="just">
              <a:spcBef>
                <a:spcPct val="0"/>
              </a:spcBef>
              <a:buNone/>
            </a:pPr>
            <a:r>
              <a:rPr lang="en-US" altLang="zh-CN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...... 	//</a:t>
            </a:r>
            <a:r>
              <a:rPr lang="zh-CN" altLang="en-US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当产生</a:t>
            </a:r>
            <a:r>
              <a:rPr lang="en-US" altLang="zh-CN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ExceptionName2</a:t>
            </a:r>
            <a:r>
              <a:rPr lang="zh-CN" altLang="en-US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型异常时的处置措施</a:t>
            </a:r>
          </a:p>
          <a:p>
            <a:pPr lvl="2" algn="just">
              <a:spcBef>
                <a:spcPct val="0"/>
              </a:spcBef>
              <a:buNone/>
            </a:pPr>
            <a:r>
              <a:rPr lang="en-US" altLang="zh-CN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}  </a:t>
            </a:r>
          </a:p>
          <a:p>
            <a:pPr lvl="2" algn="just">
              <a:spcBef>
                <a:spcPct val="0"/>
              </a:spcBef>
              <a:buNone/>
            </a:pPr>
            <a:r>
              <a:rPr lang="en-US" altLang="zh-CN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[ finally{</a:t>
            </a:r>
          </a:p>
          <a:p>
            <a:pPr lvl="2" algn="just">
              <a:spcBef>
                <a:spcPct val="0"/>
              </a:spcBef>
              <a:buNone/>
            </a:pPr>
            <a:r>
              <a:rPr lang="en-US" altLang="zh-CN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......	 //</a:t>
            </a:r>
            <a:r>
              <a:rPr lang="zh-CN" altLang="en-US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无条件执行的语句</a:t>
            </a:r>
          </a:p>
          <a:p>
            <a:pPr algn="just">
              <a:spcBef>
                <a:spcPct val="0"/>
              </a:spcBef>
              <a:buNone/>
            </a:pPr>
            <a:r>
              <a:rPr lang="zh-CN" altLang="en-US" sz="2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		</a:t>
            </a:r>
            <a:r>
              <a:rPr lang="en-US" altLang="zh-CN" sz="2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}  ]</a:t>
            </a:r>
          </a:p>
          <a:p>
            <a:endParaRPr kumimoji="1" lang="zh-CN" alt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28916" y="514577"/>
            <a:ext cx="10874829" cy="766030"/>
          </a:xfrm>
        </p:spPr>
        <p:txBody>
          <a:bodyPr/>
          <a:lstStyle/>
          <a:p>
            <a:r>
              <a:rPr lang="zh-CN" altLang="en-US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捕获异常</a:t>
            </a:r>
            <a:r>
              <a:rPr lang="en-US" altLang="zh-CN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(1)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42311" y="1367693"/>
            <a:ext cx="11699631" cy="4910870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n-US" altLang="zh-CN" sz="2400" b="1" dirty="0">
                <a:latin typeface="Consolas" panose="020B0609020204030204" pitchFamily="49" charset="0"/>
                <a:ea typeface="新宋体" panose="02010609030101010101" pitchFamily="49" charset="-122"/>
                <a:cs typeface="Consolas" panose="020B0609020204030204" pitchFamily="49" charset="0"/>
              </a:rPr>
              <a:t>try </a:t>
            </a:r>
          </a:p>
          <a:p>
            <a:pPr algn="just">
              <a:buNone/>
            </a:pPr>
            <a:r>
              <a:rPr lang="en-US" altLang="zh-CN" sz="2400" dirty="0">
                <a:latin typeface="Consolas" panose="020B0609020204030204" pitchFamily="49" charset="0"/>
                <a:ea typeface="新宋体" panose="02010609030101010101" pitchFamily="49" charset="-122"/>
                <a:cs typeface="Consolas" panose="020B0609020204030204" pitchFamily="49" charset="0"/>
              </a:rPr>
              <a:t>	</a:t>
            </a:r>
            <a:r>
              <a:rPr lang="zh-CN" altLang="en-US" sz="2400" dirty="0">
                <a:latin typeface="Consolas" panose="020B0609020204030204" pitchFamily="49" charset="0"/>
                <a:ea typeface="新宋体" panose="02010609030101010101" pitchFamily="49" charset="-122"/>
                <a:cs typeface="Consolas" panose="020B0609020204030204" pitchFamily="49" charset="0"/>
              </a:rPr>
              <a:t>捕获异常的第一步是用</a:t>
            </a:r>
            <a:r>
              <a:rPr lang="en-US" altLang="zh-CN" sz="2400" dirty="0">
                <a:latin typeface="Consolas" panose="020B0609020204030204" pitchFamily="49" charset="0"/>
                <a:ea typeface="新宋体" panose="02010609030101010101" pitchFamily="49" charset="-122"/>
                <a:cs typeface="Consolas" panose="020B0609020204030204" pitchFamily="49" charset="0"/>
              </a:rPr>
              <a:t>try{…}</a:t>
            </a:r>
            <a:r>
              <a:rPr lang="zh-CN" altLang="en-US" sz="2400" dirty="0">
                <a:latin typeface="Consolas" panose="020B0609020204030204" pitchFamily="49" charset="0"/>
                <a:ea typeface="新宋体" panose="02010609030101010101" pitchFamily="49" charset="-122"/>
                <a:cs typeface="Consolas" panose="020B0609020204030204" pitchFamily="49" charset="0"/>
              </a:rPr>
              <a:t>语句块选定捕获异常的范围，将可能出现异常的代码放在</a:t>
            </a:r>
            <a:r>
              <a:rPr lang="en-US" altLang="zh-CN" sz="2400" dirty="0">
                <a:latin typeface="Consolas" panose="020B0609020204030204" pitchFamily="49" charset="0"/>
                <a:ea typeface="新宋体" panose="02010609030101010101" pitchFamily="49" charset="-122"/>
                <a:cs typeface="Consolas" panose="020B0609020204030204" pitchFamily="49" charset="0"/>
              </a:rPr>
              <a:t>try</a:t>
            </a:r>
            <a:r>
              <a:rPr lang="zh-CN" altLang="en-US" sz="2400" dirty="0">
                <a:latin typeface="Consolas" panose="020B0609020204030204" pitchFamily="49" charset="0"/>
                <a:ea typeface="新宋体" panose="02010609030101010101" pitchFamily="49" charset="-122"/>
                <a:cs typeface="Consolas" panose="020B0609020204030204" pitchFamily="49" charset="0"/>
              </a:rPr>
              <a:t>语句块中。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altLang="zh-CN" sz="2400" b="1" dirty="0">
                <a:latin typeface="Consolas" panose="020B0609020204030204" pitchFamily="49" charset="0"/>
                <a:ea typeface="新宋体" panose="02010609030101010101" pitchFamily="49" charset="-122"/>
                <a:cs typeface="Consolas" panose="020B0609020204030204" pitchFamily="49" charset="0"/>
              </a:rPr>
              <a:t>catch</a:t>
            </a:r>
            <a:r>
              <a:rPr lang="en-US" altLang="zh-CN" sz="2400" dirty="0">
                <a:latin typeface="Consolas" panose="020B0609020204030204" pitchFamily="49" charset="0"/>
                <a:ea typeface="新宋体" panose="02010609030101010101" pitchFamily="49" charset="-122"/>
                <a:cs typeface="Consolas" panose="020B0609020204030204" pitchFamily="49" charset="0"/>
              </a:rPr>
              <a:t> (</a:t>
            </a:r>
            <a:r>
              <a:rPr lang="en-US" altLang="zh-CN" sz="2400" dirty="0" err="1">
                <a:latin typeface="Consolas" panose="020B0609020204030204" pitchFamily="49" charset="0"/>
                <a:ea typeface="新宋体" panose="02010609030101010101" pitchFamily="49" charset="-122"/>
                <a:cs typeface="Consolas" panose="020B0609020204030204" pitchFamily="49" charset="0"/>
              </a:rPr>
              <a:t>Exceptiontype</a:t>
            </a:r>
            <a:r>
              <a:rPr lang="en-US" altLang="zh-CN" sz="2400" dirty="0">
                <a:latin typeface="Consolas" panose="020B0609020204030204" pitchFamily="49" charset="0"/>
                <a:ea typeface="新宋体" panose="02010609030101010101" pitchFamily="49" charset="-122"/>
                <a:cs typeface="Consolas" panose="020B0609020204030204" pitchFamily="49" charset="0"/>
              </a:rPr>
              <a:t> e)</a:t>
            </a:r>
          </a:p>
          <a:p>
            <a:pPr algn="just">
              <a:buNone/>
            </a:pPr>
            <a:r>
              <a:rPr lang="en-US" altLang="zh-CN" sz="2400" dirty="0">
                <a:latin typeface="Consolas" panose="020B0609020204030204" pitchFamily="49" charset="0"/>
                <a:ea typeface="新宋体" panose="02010609030101010101" pitchFamily="49" charset="-122"/>
                <a:cs typeface="Consolas" panose="020B0609020204030204" pitchFamily="49" charset="0"/>
              </a:rPr>
              <a:t>	</a:t>
            </a:r>
            <a:r>
              <a:rPr lang="zh-CN" altLang="en-US" sz="2400" dirty="0">
                <a:latin typeface="Consolas" panose="020B0609020204030204" pitchFamily="49" charset="0"/>
                <a:ea typeface="新宋体" panose="02010609030101010101" pitchFamily="49" charset="-122"/>
                <a:cs typeface="Consolas" panose="020B0609020204030204" pitchFamily="49" charset="0"/>
              </a:rPr>
              <a:t>在</a:t>
            </a:r>
            <a:r>
              <a:rPr lang="en-US" altLang="zh-CN" sz="2400" dirty="0">
                <a:latin typeface="Consolas" panose="020B0609020204030204" pitchFamily="49" charset="0"/>
                <a:ea typeface="新宋体" panose="02010609030101010101" pitchFamily="49" charset="-122"/>
                <a:cs typeface="Consolas" panose="020B0609020204030204" pitchFamily="49" charset="0"/>
              </a:rPr>
              <a:t>catch</a:t>
            </a:r>
            <a:r>
              <a:rPr lang="zh-CN" altLang="en-US" sz="2400" dirty="0">
                <a:latin typeface="Consolas" panose="020B0609020204030204" pitchFamily="49" charset="0"/>
                <a:ea typeface="新宋体" panose="02010609030101010101" pitchFamily="49" charset="-122"/>
                <a:cs typeface="Consolas" panose="020B0609020204030204" pitchFamily="49" charset="0"/>
              </a:rPr>
              <a:t>语句块中是对异常对象进行处理的代码。每个</a:t>
            </a:r>
            <a:r>
              <a:rPr lang="en-US" altLang="zh-CN" sz="2400" dirty="0">
                <a:latin typeface="Consolas" panose="020B0609020204030204" pitchFamily="49" charset="0"/>
                <a:ea typeface="新宋体" panose="02010609030101010101" pitchFamily="49" charset="-122"/>
                <a:cs typeface="Consolas" panose="020B0609020204030204" pitchFamily="49" charset="0"/>
              </a:rPr>
              <a:t>try</a:t>
            </a:r>
            <a:r>
              <a:rPr lang="zh-CN" altLang="en-US" sz="2400" dirty="0">
                <a:latin typeface="Consolas" panose="020B0609020204030204" pitchFamily="49" charset="0"/>
                <a:ea typeface="新宋体" panose="02010609030101010101" pitchFamily="49" charset="-122"/>
                <a:cs typeface="Consolas" panose="020B0609020204030204" pitchFamily="49" charset="0"/>
              </a:rPr>
              <a:t>语句块可以伴随一个或多个</a:t>
            </a:r>
            <a:r>
              <a:rPr lang="en-US" altLang="zh-CN" sz="2400" dirty="0">
                <a:latin typeface="Consolas" panose="020B0609020204030204" pitchFamily="49" charset="0"/>
                <a:ea typeface="新宋体" panose="02010609030101010101" pitchFamily="49" charset="-122"/>
                <a:cs typeface="Consolas" panose="020B0609020204030204" pitchFamily="49" charset="0"/>
              </a:rPr>
              <a:t>catch</a:t>
            </a:r>
            <a:r>
              <a:rPr lang="zh-CN" altLang="en-US" sz="2400" dirty="0">
                <a:latin typeface="Consolas" panose="020B0609020204030204" pitchFamily="49" charset="0"/>
                <a:ea typeface="新宋体" panose="02010609030101010101" pitchFamily="49" charset="-122"/>
                <a:cs typeface="Consolas" panose="020B0609020204030204" pitchFamily="49" charset="0"/>
              </a:rPr>
              <a:t>语句，用于处理可能产生的不同类型的异常对象。</a:t>
            </a:r>
          </a:p>
          <a:p>
            <a:endParaRPr kumimoji="1" lang="en-US" altLang="zh-CN" sz="2400" dirty="0"/>
          </a:p>
          <a:p>
            <a:pPr algn="just">
              <a:spcBef>
                <a:spcPct val="20000"/>
              </a:spcBef>
              <a:buNone/>
            </a:pPr>
            <a:r>
              <a:rPr lang="en-US" altLang="zh-CN" sz="2400" dirty="0">
                <a:latin typeface="Consolas" panose="020B0609020204030204" pitchFamily="49" charset="0"/>
                <a:ea typeface="新宋体" panose="02010609030101010101" pitchFamily="49" charset="-122"/>
                <a:cs typeface="Consolas" panose="020B0609020204030204" pitchFamily="49" charset="0"/>
              </a:rPr>
              <a:t> </a:t>
            </a:r>
            <a:r>
              <a:rPr lang="zh-CN" altLang="en-US" sz="2400" b="1" dirty="0">
                <a:latin typeface="Consolas" panose="020B0609020204030204" pitchFamily="49" charset="0"/>
                <a:ea typeface="新宋体" panose="02010609030101010101" pitchFamily="49" charset="-122"/>
                <a:cs typeface="Consolas" panose="020B0609020204030204" pitchFamily="49" charset="0"/>
              </a:rPr>
              <a:t>如果明确知道产生的是何种异常，可以用该异常类作为</a:t>
            </a:r>
            <a:r>
              <a:rPr lang="en-US" altLang="zh-CN" sz="2400" b="1" dirty="0">
                <a:latin typeface="Consolas" panose="020B0609020204030204" pitchFamily="49" charset="0"/>
                <a:ea typeface="新宋体" panose="02010609030101010101" pitchFamily="49" charset="-122"/>
                <a:cs typeface="Consolas" panose="020B0609020204030204" pitchFamily="49" charset="0"/>
              </a:rPr>
              <a:t>catch</a:t>
            </a:r>
            <a:r>
              <a:rPr lang="zh-CN" altLang="en-US" sz="2400" b="1" dirty="0">
                <a:latin typeface="Consolas" panose="020B0609020204030204" pitchFamily="49" charset="0"/>
                <a:ea typeface="新宋体" panose="02010609030101010101" pitchFamily="49" charset="-122"/>
                <a:cs typeface="Consolas" panose="020B0609020204030204" pitchFamily="49" charset="0"/>
              </a:rPr>
              <a:t>的参数；也可以用其父类作为</a:t>
            </a:r>
            <a:r>
              <a:rPr lang="en-US" altLang="zh-CN" sz="2400" b="1" dirty="0">
                <a:latin typeface="Consolas" panose="020B0609020204030204" pitchFamily="49" charset="0"/>
                <a:ea typeface="新宋体" panose="02010609030101010101" pitchFamily="49" charset="-122"/>
                <a:cs typeface="Consolas" panose="020B0609020204030204" pitchFamily="49" charset="0"/>
              </a:rPr>
              <a:t>catch</a:t>
            </a:r>
            <a:r>
              <a:rPr lang="zh-CN" altLang="en-US" sz="2400" b="1" dirty="0">
                <a:latin typeface="Consolas" panose="020B0609020204030204" pitchFamily="49" charset="0"/>
                <a:ea typeface="新宋体" panose="02010609030101010101" pitchFamily="49" charset="-122"/>
                <a:cs typeface="Consolas" panose="020B0609020204030204" pitchFamily="49" charset="0"/>
              </a:rPr>
              <a:t>的参数。</a:t>
            </a:r>
          </a:p>
          <a:p>
            <a:pPr algn="just">
              <a:spcBef>
                <a:spcPct val="20000"/>
              </a:spcBef>
              <a:buNone/>
            </a:pPr>
            <a:r>
              <a:rPr lang="zh-CN" altLang="en-US" sz="2400" dirty="0">
                <a:latin typeface="Consolas" panose="020B0609020204030204" pitchFamily="49" charset="0"/>
                <a:ea typeface="新宋体" panose="02010609030101010101" pitchFamily="49" charset="-122"/>
                <a:cs typeface="Consolas" panose="020B0609020204030204" pitchFamily="49" charset="0"/>
              </a:rPr>
              <a:t>    可以用</a:t>
            </a:r>
            <a:r>
              <a:rPr lang="en-US" altLang="zh-CN" sz="2400" dirty="0" err="1">
                <a:latin typeface="Consolas" panose="020B0609020204030204" pitchFamily="49" charset="0"/>
                <a:ea typeface="新宋体" panose="02010609030101010101" pitchFamily="49" charset="-122"/>
                <a:cs typeface="Consolas" panose="020B0609020204030204" pitchFamily="49" charset="0"/>
              </a:rPr>
              <a:t>ArithmeticException</a:t>
            </a:r>
            <a:r>
              <a:rPr lang="zh-CN" altLang="en-US" sz="2400" dirty="0">
                <a:latin typeface="Consolas" panose="020B0609020204030204" pitchFamily="49" charset="0"/>
                <a:ea typeface="新宋体" panose="02010609030101010101" pitchFamily="49" charset="-122"/>
                <a:cs typeface="Consolas" panose="020B0609020204030204" pitchFamily="49" charset="0"/>
              </a:rPr>
              <a:t>类作为参数，也可以用</a:t>
            </a:r>
            <a:r>
              <a:rPr lang="en-US" altLang="zh-CN" sz="2400" dirty="0" err="1">
                <a:latin typeface="Consolas" panose="020B0609020204030204" pitchFamily="49" charset="0"/>
                <a:ea typeface="新宋体" panose="02010609030101010101" pitchFamily="49" charset="-122"/>
                <a:cs typeface="Consolas" panose="020B0609020204030204" pitchFamily="49" charset="0"/>
              </a:rPr>
              <a:t>RuntimeException</a:t>
            </a:r>
            <a:r>
              <a:rPr lang="zh-CN" altLang="en-US" sz="2400" dirty="0">
                <a:latin typeface="Consolas" panose="020B0609020204030204" pitchFamily="49" charset="0"/>
                <a:ea typeface="新宋体" panose="02010609030101010101" pitchFamily="49" charset="-122"/>
                <a:cs typeface="Consolas" panose="020B0609020204030204" pitchFamily="49" charset="0"/>
              </a:rPr>
              <a:t>类作为参数，或者用所有异常的父类</a:t>
            </a:r>
            <a:r>
              <a:rPr lang="en-US" altLang="zh-CN" sz="2400" dirty="0">
                <a:latin typeface="Consolas" panose="020B0609020204030204" pitchFamily="49" charset="0"/>
                <a:ea typeface="新宋体" panose="02010609030101010101" pitchFamily="49" charset="-122"/>
                <a:cs typeface="Consolas" panose="020B0609020204030204" pitchFamily="49" charset="0"/>
              </a:rPr>
              <a:t>Exception</a:t>
            </a:r>
            <a:r>
              <a:rPr lang="zh-CN" altLang="en-US" sz="2400" dirty="0">
                <a:latin typeface="Consolas" panose="020B0609020204030204" pitchFamily="49" charset="0"/>
                <a:ea typeface="新宋体" panose="02010609030101010101" pitchFamily="49" charset="-122"/>
                <a:cs typeface="Consolas" panose="020B0609020204030204" pitchFamily="49" charset="0"/>
              </a:rPr>
              <a:t>类作为参数。但不能是与</a:t>
            </a:r>
            <a:r>
              <a:rPr lang="en-US" altLang="zh-CN" sz="2400" dirty="0" err="1">
                <a:latin typeface="Consolas" panose="020B0609020204030204" pitchFamily="49" charset="0"/>
                <a:ea typeface="新宋体" panose="02010609030101010101" pitchFamily="49" charset="-122"/>
                <a:cs typeface="Consolas" panose="020B0609020204030204" pitchFamily="49" charset="0"/>
              </a:rPr>
              <a:t>ArithmeticException</a:t>
            </a:r>
            <a:r>
              <a:rPr lang="zh-CN" altLang="en-US" sz="2400" dirty="0">
                <a:latin typeface="Consolas" panose="020B0609020204030204" pitchFamily="49" charset="0"/>
                <a:ea typeface="新宋体" panose="02010609030101010101" pitchFamily="49" charset="-122"/>
                <a:cs typeface="Consolas" panose="020B0609020204030204" pitchFamily="49" charset="0"/>
              </a:rPr>
              <a:t>类无关的异常，如</a:t>
            </a:r>
            <a:r>
              <a:rPr lang="en-US" altLang="zh-CN" sz="2400" dirty="0" err="1">
                <a:latin typeface="Consolas" panose="020B0609020204030204" pitchFamily="49" charset="0"/>
                <a:ea typeface="新宋体" panose="02010609030101010101" pitchFamily="49" charset="-122"/>
                <a:cs typeface="Consolas" panose="020B0609020204030204" pitchFamily="49" charset="0"/>
              </a:rPr>
              <a:t>NullPointerException</a:t>
            </a:r>
            <a:r>
              <a:rPr lang="zh-CN" altLang="en-US" sz="2400" dirty="0">
                <a:latin typeface="Consolas" panose="020B0609020204030204" pitchFamily="49" charset="0"/>
                <a:ea typeface="新宋体" panose="02010609030101010101" pitchFamily="49" charset="-122"/>
                <a:cs typeface="Consolas" panose="020B0609020204030204" pitchFamily="49" charset="0"/>
              </a:rPr>
              <a:t>，那么，</a:t>
            </a:r>
            <a:r>
              <a:rPr lang="en-US" altLang="zh-CN" sz="2400" dirty="0">
                <a:latin typeface="Consolas" panose="020B0609020204030204" pitchFamily="49" charset="0"/>
                <a:ea typeface="新宋体" panose="02010609030101010101" pitchFamily="49" charset="-122"/>
                <a:cs typeface="Consolas" panose="020B0609020204030204" pitchFamily="49" charset="0"/>
              </a:rPr>
              <a:t>catch</a:t>
            </a:r>
            <a:r>
              <a:rPr lang="zh-CN" altLang="en-US" sz="2400" dirty="0">
                <a:latin typeface="Consolas" panose="020B0609020204030204" pitchFamily="49" charset="0"/>
                <a:ea typeface="新宋体" panose="02010609030101010101" pitchFamily="49" charset="-122"/>
                <a:cs typeface="Consolas" panose="020B0609020204030204" pitchFamily="49" charset="0"/>
              </a:rPr>
              <a:t>中的语句将不会执行。</a:t>
            </a:r>
            <a:endParaRPr kumimoji="1" lang="zh-CN" alt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72457" y="524783"/>
            <a:ext cx="10584543" cy="813044"/>
          </a:xfrm>
        </p:spPr>
        <p:txBody>
          <a:bodyPr/>
          <a:lstStyle/>
          <a:p>
            <a:r>
              <a:rPr lang="zh-CN" altLang="en-US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捕获异常</a:t>
            </a:r>
            <a:r>
              <a:rPr lang="en-US" altLang="zh-CN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(2)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39800" y="1731666"/>
            <a:ext cx="10515600" cy="448884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zh-CN" altLang="en-US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捕获异常的有关信息：</a:t>
            </a:r>
          </a:p>
          <a:p>
            <a:pPr>
              <a:buNone/>
            </a:pPr>
            <a:r>
              <a:rPr lang="zh-CN" altLang="en-US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	与其它对象一样，可以访问一个异常对象的成员变量或调用它的方法。</a:t>
            </a:r>
          </a:p>
          <a:p>
            <a:pPr lvl="1" algn="just"/>
            <a:r>
              <a:rPr lang="en-US" altLang="zh-CN" sz="2800" dirty="0" err="1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getMessage</a:t>
            </a:r>
            <a:r>
              <a:rPr lang="en-US" altLang="zh-CN" sz="28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( ) </a:t>
            </a:r>
            <a:r>
              <a:rPr lang="zh-CN" altLang="en-US" sz="28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方法，用来得到有关异常事件的信息</a:t>
            </a:r>
          </a:p>
          <a:p>
            <a:pPr lvl="1" algn="just"/>
            <a:r>
              <a:rPr lang="en-US" altLang="zh-CN" sz="2800" dirty="0" err="1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printStackTrace</a:t>
            </a:r>
            <a:r>
              <a:rPr lang="en-US" altLang="zh-CN" sz="28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( )</a:t>
            </a:r>
            <a:r>
              <a:rPr lang="zh-CN" altLang="en-US" sz="28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用来跟踪异常事件发生时执行堆栈的内容。</a:t>
            </a:r>
          </a:p>
          <a:p>
            <a:endParaRPr kumimoji="1" lang="zh-CN" alt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25285" y="539297"/>
            <a:ext cx="10515600" cy="971306"/>
          </a:xfrm>
        </p:spPr>
        <p:txBody>
          <a:bodyPr/>
          <a:lstStyle/>
          <a:p>
            <a:r>
              <a:rPr lang="zh-CN" altLang="en-US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捕获异常</a:t>
            </a:r>
            <a:r>
              <a:rPr lang="en-US" altLang="zh-CN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(3)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54315" y="1840139"/>
            <a:ext cx="10515600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zh-CN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finally</a:t>
            </a:r>
          </a:p>
          <a:p>
            <a:pPr lvl="1">
              <a:spcBef>
                <a:spcPct val="50000"/>
              </a:spcBef>
            </a:pPr>
            <a:r>
              <a:rPr lang="zh-CN" altLang="en-US" sz="28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捕获异常的最后一步是通过</a:t>
            </a:r>
            <a:r>
              <a:rPr lang="en-US" altLang="zh-CN" sz="28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finally</a:t>
            </a:r>
            <a:r>
              <a:rPr lang="zh-CN" altLang="en-US" sz="28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语句为异常处理提供一个统一的出口，使得在控制流转到程序的其它部分以前，能够对程序的状态作统一的管理。不论在</a:t>
            </a:r>
            <a:r>
              <a:rPr lang="en-US" altLang="zh-CN" sz="28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try</a:t>
            </a:r>
            <a:r>
              <a:rPr lang="zh-CN" altLang="en-US" sz="28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、</a:t>
            </a:r>
            <a:r>
              <a:rPr lang="en-US" altLang="zh-CN" sz="28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catch</a:t>
            </a:r>
            <a:r>
              <a:rPr lang="zh-CN" altLang="en-US" sz="28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代码块中是否发生了异常事件，</a:t>
            </a:r>
            <a:r>
              <a:rPr lang="en-US" altLang="zh-CN" sz="28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finally</a:t>
            </a:r>
            <a:r>
              <a:rPr lang="zh-CN" altLang="en-US" sz="28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块中的语句都会被执行。</a:t>
            </a:r>
          </a:p>
          <a:p>
            <a:pPr lvl="1">
              <a:spcBef>
                <a:spcPct val="50000"/>
              </a:spcBef>
            </a:pPr>
            <a:r>
              <a:rPr lang="en-US" altLang="zh-CN" sz="28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finally</a:t>
            </a:r>
            <a:r>
              <a:rPr lang="zh-CN" altLang="en-US" sz="28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语句是可选的</a:t>
            </a:r>
          </a:p>
          <a:p>
            <a:endParaRPr kumimoji="1" lang="zh-CN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634059" y="486400"/>
            <a:ext cx="8429684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400" dirty="0" err="1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JavaSE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知识图解</a:t>
            </a:r>
          </a:p>
        </p:txBody>
      </p:sp>
      <p:sp>
        <p:nvSpPr>
          <p:cNvPr id="5" name="TextBox 132"/>
          <p:cNvSpPr txBox="1"/>
          <p:nvPr/>
        </p:nvSpPr>
        <p:spPr>
          <a:xfrm>
            <a:off x="1663131" y="1207089"/>
            <a:ext cx="1584176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140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Java</a:t>
            </a:r>
            <a:r>
              <a:rPr lang="zh-CN" altLang="en-US" sz="140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发展</a:t>
            </a:r>
            <a:r>
              <a:rPr lang="zh-CN" altLang="en-US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历程</a:t>
            </a:r>
          </a:p>
        </p:txBody>
      </p:sp>
      <p:sp>
        <p:nvSpPr>
          <p:cNvPr id="6" name="TextBox 133"/>
          <p:cNvSpPr txBox="1"/>
          <p:nvPr/>
        </p:nvSpPr>
        <p:spPr>
          <a:xfrm>
            <a:off x="3538201" y="1200761"/>
            <a:ext cx="1491368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Java</a:t>
            </a:r>
            <a:r>
              <a:rPr lang="zh-CN" altLang="en-US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环境搭建</a:t>
            </a:r>
          </a:p>
        </p:txBody>
      </p:sp>
      <p:sp>
        <p:nvSpPr>
          <p:cNvPr id="7" name="TextBox 134"/>
          <p:cNvSpPr txBox="1"/>
          <p:nvPr/>
        </p:nvSpPr>
        <p:spPr>
          <a:xfrm>
            <a:off x="7104225" y="1187979"/>
            <a:ext cx="1456123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基础程序设计</a:t>
            </a:r>
          </a:p>
        </p:txBody>
      </p:sp>
      <p:sp>
        <p:nvSpPr>
          <p:cNvPr id="8" name="TextBox 135"/>
          <p:cNvSpPr txBox="1"/>
          <p:nvPr/>
        </p:nvSpPr>
        <p:spPr>
          <a:xfrm>
            <a:off x="6095201" y="2196771"/>
            <a:ext cx="1098899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数据类型</a:t>
            </a:r>
          </a:p>
        </p:txBody>
      </p:sp>
      <p:sp>
        <p:nvSpPr>
          <p:cNvPr id="9" name="TextBox 136"/>
          <p:cNvSpPr txBox="1"/>
          <p:nvPr/>
        </p:nvSpPr>
        <p:spPr>
          <a:xfrm>
            <a:off x="8199859" y="2201759"/>
            <a:ext cx="1109769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流程控制</a:t>
            </a:r>
          </a:p>
        </p:txBody>
      </p:sp>
      <p:sp>
        <p:nvSpPr>
          <p:cNvPr id="10" name="TextBox 137"/>
          <p:cNvSpPr txBox="1"/>
          <p:nvPr/>
        </p:nvSpPr>
        <p:spPr>
          <a:xfrm>
            <a:off x="7247168" y="2198561"/>
            <a:ext cx="913069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运算符</a:t>
            </a:r>
          </a:p>
        </p:txBody>
      </p:sp>
      <p:sp>
        <p:nvSpPr>
          <p:cNvPr id="11" name="TextBox 138"/>
          <p:cNvSpPr txBox="1"/>
          <p:nvPr/>
        </p:nvSpPr>
        <p:spPr>
          <a:xfrm>
            <a:off x="9366701" y="2193431"/>
            <a:ext cx="698739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数组</a:t>
            </a:r>
          </a:p>
        </p:txBody>
      </p:sp>
      <p:sp>
        <p:nvSpPr>
          <p:cNvPr id="12" name="TextBox 139"/>
          <p:cNvSpPr txBox="1"/>
          <p:nvPr/>
        </p:nvSpPr>
        <p:spPr>
          <a:xfrm>
            <a:off x="7157974" y="2993039"/>
            <a:ext cx="1448958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面向对象编程</a:t>
            </a:r>
          </a:p>
        </p:txBody>
      </p:sp>
      <p:sp>
        <p:nvSpPr>
          <p:cNvPr id="13" name="TextBox 140"/>
          <p:cNvSpPr txBox="1"/>
          <p:nvPr/>
        </p:nvSpPr>
        <p:spPr>
          <a:xfrm>
            <a:off x="5541536" y="3813328"/>
            <a:ext cx="617662" cy="5232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类和对象</a:t>
            </a:r>
          </a:p>
        </p:txBody>
      </p:sp>
      <p:sp>
        <p:nvSpPr>
          <p:cNvPr id="14" name="TextBox 141"/>
          <p:cNvSpPr txBox="1"/>
          <p:nvPr/>
        </p:nvSpPr>
        <p:spPr>
          <a:xfrm>
            <a:off x="6335818" y="3798411"/>
            <a:ext cx="617662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属性</a:t>
            </a:r>
          </a:p>
        </p:txBody>
      </p:sp>
      <p:sp>
        <p:nvSpPr>
          <p:cNvPr id="15" name="TextBox 142"/>
          <p:cNvSpPr txBox="1"/>
          <p:nvPr/>
        </p:nvSpPr>
        <p:spPr>
          <a:xfrm>
            <a:off x="7019548" y="3822319"/>
            <a:ext cx="617662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方法</a:t>
            </a:r>
          </a:p>
        </p:txBody>
      </p:sp>
      <p:sp>
        <p:nvSpPr>
          <p:cNvPr id="16" name="TextBox 143"/>
          <p:cNvSpPr txBox="1"/>
          <p:nvPr/>
        </p:nvSpPr>
        <p:spPr>
          <a:xfrm>
            <a:off x="9408991" y="3802899"/>
            <a:ext cx="651555" cy="5232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40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设计</a:t>
            </a:r>
            <a:endParaRPr lang="en-US" altLang="zh-CN" sz="1400">
              <a:latin typeface="Arial" panose="020B0604020202020204" pitchFamily="34" charset="0"/>
              <a:ea typeface="华文细黑" pitchFamily="2" charset="-122"/>
              <a:cs typeface="Arial" panose="020B0604020202020204" pitchFamily="34" charset="0"/>
            </a:endParaRPr>
          </a:p>
          <a:p>
            <a:pPr algn="ctr"/>
            <a:r>
              <a:rPr lang="zh-CN" altLang="en-US" sz="140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模式</a:t>
            </a:r>
            <a:endParaRPr lang="zh-CN" altLang="en-US" sz="1400" dirty="0">
              <a:latin typeface="Arial" panose="020B0604020202020204" pitchFamily="34" charset="0"/>
              <a:ea typeface="华文细黑" pitchFamily="2" charset="-122"/>
              <a:cs typeface="Arial" panose="020B0604020202020204" pitchFamily="34" charset="0"/>
            </a:endParaRPr>
          </a:p>
        </p:txBody>
      </p:sp>
      <p:sp>
        <p:nvSpPr>
          <p:cNvPr id="17" name="TextBox 144"/>
          <p:cNvSpPr txBox="1"/>
          <p:nvPr/>
        </p:nvSpPr>
        <p:spPr>
          <a:xfrm>
            <a:off x="8588371" y="3800833"/>
            <a:ext cx="617662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接口</a:t>
            </a:r>
          </a:p>
        </p:txBody>
      </p:sp>
      <p:sp>
        <p:nvSpPr>
          <p:cNvPr id="18" name="TextBox 145"/>
          <p:cNvSpPr txBox="1"/>
          <p:nvPr/>
        </p:nvSpPr>
        <p:spPr>
          <a:xfrm>
            <a:off x="7737023" y="3802001"/>
            <a:ext cx="653395" cy="5232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三大特性</a:t>
            </a:r>
          </a:p>
        </p:txBody>
      </p:sp>
      <p:sp>
        <p:nvSpPr>
          <p:cNvPr id="19" name="TextBox 146"/>
          <p:cNvSpPr txBox="1"/>
          <p:nvPr/>
        </p:nvSpPr>
        <p:spPr>
          <a:xfrm>
            <a:off x="6713488" y="4652010"/>
            <a:ext cx="1413706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应用程序开发</a:t>
            </a:r>
          </a:p>
        </p:txBody>
      </p:sp>
      <p:sp>
        <p:nvSpPr>
          <p:cNvPr id="20" name="TextBox 147"/>
          <p:cNvSpPr txBox="1"/>
          <p:nvPr/>
        </p:nvSpPr>
        <p:spPr>
          <a:xfrm>
            <a:off x="3717585" y="5630631"/>
            <a:ext cx="812219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JDBC</a:t>
            </a:r>
            <a:endParaRPr lang="zh-CN" altLang="en-US" sz="1400" dirty="0">
              <a:latin typeface="Arial" panose="020B0604020202020204" pitchFamily="34" charset="0"/>
              <a:ea typeface="华文细黑" pitchFamily="2" charset="-122"/>
              <a:cs typeface="Arial" panose="020B0604020202020204" pitchFamily="34" charset="0"/>
            </a:endParaRPr>
          </a:p>
        </p:txBody>
      </p:sp>
      <p:sp>
        <p:nvSpPr>
          <p:cNvPr id="21" name="TextBox 148"/>
          <p:cNvSpPr txBox="1"/>
          <p:nvPr/>
        </p:nvSpPr>
        <p:spPr>
          <a:xfrm>
            <a:off x="4632221" y="5636245"/>
            <a:ext cx="617662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集合</a:t>
            </a:r>
          </a:p>
        </p:txBody>
      </p:sp>
      <p:sp>
        <p:nvSpPr>
          <p:cNvPr id="22" name="TextBox 149"/>
          <p:cNvSpPr txBox="1"/>
          <p:nvPr/>
        </p:nvSpPr>
        <p:spPr>
          <a:xfrm>
            <a:off x="5448041" y="5625053"/>
            <a:ext cx="1025978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异常处理</a:t>
            </a:r>
          </a:p>
        </p:txBody>
      </p:sp>
      <p:sp>
        <p:nvSpPr>
          <p:cNvPr id="23" name="TextBox 151"/>
          <p:cNvSpPr txBox="1"/>
          <p:nvPr/>
        </p:nvSpPr>
        <p:spPr>
          <a:xfrm>
            <a:off x="6576437" y="5630783"/>
            <a:ext cx="617662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类库</a:t>
            </a:r>
          </a:p>
        </p:txBody>
      </p:sp>
      <p:sp>
        <p:nvSpPr>
          <p:cNvPr id="24" name="TextBox 152"/>
          <p:cNvSpPr txBox="1"/>
          <p:nvPr/>
        </p:nvSpPr>
        <p:spPr>
          <a:xfrm>
            <a:off x="7319977" y="5625053"/>
            <a:ext cx="810226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多线程</a:t>
            </a:r>
          </a:p>
        </p:txBody>
      </p:sp>
      <p:sp>
        <p:nvSpPr>
          <p:cNvPr id="25" name="TextBox 153"/>
          <p:cNvSpPr txBox="1"/>
          <p:nvPr/>
        </p:nvSpPr>
        <p:spPr>
          <a:xfrm>
            <a:off x="8195061" y="5633724"/>
            <a:ext cx="452847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IO</a:t>
            </a:r>
            <a:endParaRPr lang="zh-CN" altLang="en-US" sz="1400" dirty="0">
              <a:latin typeface="Arial" panose="020B0604020202020204" pitchFamily="34" charset="0"/>
              <a:ea typeface="华文细黑" pitchFamily="2" charset="-122"/>
              <a:cs typeface="Arial" panose="020B0604020202020204" pitchFamily="34" charset="0"/>
            </a:endParaRPr>
          </a:p>
        </p:txBody>
      </p:sp>
      <p:sp>
        <p:nvSpPr>
          <p:cNvPr id="26" name="TextBox 154"/>
          <p:cNvSpPr txBox="1"/>
          <p:nvPr/>
        </p:nvSpPr>
        <p:spPr>
          <a:xfrm>
            <a:off x="8736677" y="5641942"/>
            <a:ext cx="617662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反射</a:t>
            </a:r>
          </a:p>
        </p:txBody>
      </p:sp>
      <p:sp>
        <p:nvSpPr>
          <p:cNvPr id="27" name="TextBox 155"/>
          <p:cNvSpPr txBox="1"/>
          <p:nvPr/>
        </p:nvSpPr>
        <p:spPr>
          <a:xfrm>
            <a:off x="9420482" y="5647780"/>
            <a:ext cx="617662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网络</a:t>
            </a:r>
          </a:p>
        </p:txBody>
      </p:sp>
      <p:sp>
        <p:nvSpPr>
          <p:cNvPr id="28" name="TextBox 156"/>
          <p:cNvSpPr txBox="1"/>
          <p:nvPr/>
        </p:nvSpPr>
        <p:spPr>
          <a:xfrm>
            <a:off x="1658158" y="5650321"/>
            <a:ext cx="1255390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连接</a:t>
            </a:r>
            <a:r>
              <a:rPr lang="en-US" altLang="zh-CN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Oracle</a:t>
            </a:r>
            <a:endParaRPr lang="zh-CN" altLang="en-US" sz="1400" dirty="0">
              <a:latin typeface="Arial" panose="020B0604020202020204" pitchFamily="34" charset="0"/>
              <a:ea typeface="华文细黑" pitchFamily="2" charset="-122"/>
              <a:cs typeface="Arial" panose="020B0604020202020204" pitchFamily="34" charset="0"/>
            </a:endParaRPr>
          </a:p>
        </p:txBody>
      </p:sp>
      <p:sp>
        <p:nvSpPr>
          <p:cNvPr id="29" name="TextBox 158"/>
          <p:cNvSpPr txBox="1"/>
          <p:nvPr/>
        </p:nvSpPr>
        <p:spPr>
          <a:xfrm>
            <a:off x="3589411" y="4094977"/>
            <a:ext cx="1286655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140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Java</a:t>
            </a:r>
            <a:r>
              <a:rPr lang="zh-CN" altLang="en-US" sz="140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新</a:t>
            </a:r>
            <a:r>
              <a:rPr lang="zh-CN" altLang="en-US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特性</a:t>
            </a:r>
          </a:p>
        </p:txBody>
      </p:sp>
      <p:cxnSp>
        <p:nvCxnSpPr>
          <p:cNvPr id="30" name="直接箭头连接符 29"/>
          <p:cNvCxnSpPr/>
          <p:nvPr/>
        </p:nvCxnSpPr>
        <p:spPr>
          <a:xfrm>
            <a:off x="7824755" y="1625488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31" name="肘形连接符 30"/>
          <p:cNvCxnSpPr/>
          <p:nvPr/>
        </p:nvCxnSpPr>
        <p:spPr>
          <a:xfrm rot="10800000" flipV="1">
            <a:off x="6619855" y="1856615"/>
            <a:ext cx="1422293" cy="288033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32" name="肘形连接符 31"/>
          <p:cNvCxnSpPr/>
          <p:nvPr/>
        </p:nvCxnSpPr>
        <p:spPr>
          <a:xfrm>
            <a:off x="7806167" y="1856616"/>
            <a:ext cx="1864470" cy="288033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33" name="肘形连接符 32"/>
          <p:cNvCxnSpPr/>
          <p:nvPr/>
        </p:nvCxnSpPr>
        <p:spPr>
          <a:xfrm rot="16200000" flipH="1">
            <a:off x="4292954" y="2410064"/>
            <a:ext cx="3462300" cy="1364771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34" name="直接箭头连接符 33"/>
          <p:cNvCxnSpPr>
            <a:endCxn id="12" idx="1"/>
          </p:cNvCxnSpPr>
          <p:nvPr/>
        </p:nvCxnSpPr>
        <p:spPr>
          <a:xfrm flipV="1">
            <a:off x="5376132" y="3146928"/>
            <a:ext cx="1781843" cy="58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35" name="肘形连接符 34"/>
          <p:cNvCxnSpPr/>
          <p:nvPr/>
        </p:nvCxnSpPr>
        <p:spPr>
          <a:xfrm rot="5400000">
            <a:off x="7390738" y="3237153"/>
            <a:ext cx="392262" cy="628231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36" name="肘形连接符 35"/>
          <p:cNvCxnSpPr/>
          <p:nvPr/>
        </p:nvCxnSpPr>
        <p:spPr>
          <a:xfrm rot="16200000" flipH="1">
            <a:off x="8705610" y="2564159"/>
            <a:ext cx="382879" cy="1964833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37" name="肘形连接符 36"/>
          <p:cNvCxnSpPr/>
          <p:nvPr/>
        </p:nvCxnSpPr>
        <p:spPr>
          <a:xfrm rot="5400000">
            <a:off x="7084404" y="2913964"/>
            <a:ext cx="375408" cy="1285048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38" name="肘形连接符 37"/>
          <p:cNvCxnSpPr/>
          <p:nvPr/>
        </p:nvCxnSpPr>
        <p:spPr>
          <a:xfrm rot="5400000">
            <a:off x="6684782" y="2502011"/>
            <a:ext cx="345515" cy="2086900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39" name="肘形连接符 38"/>
          <p:cNvCxnSpPr/>
          <p:nvPr/>
        </p:nvCxnSpPr>
        <p:spPr>
          <a:xfrm rot="16200000" flipH="1">
            <a:off x="8209158" y="3074259"/>
            <a:ext cx="367917" cy="956966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40" name="肘形连接符 39"/>
          <p:cNvCxnSpPr/>
          <p:nvPr/>
        </p:nvCxnSpPr>
        <p:spPr>
          <a:xfrm rot="5400000">
            <a:off x="5452889" y="3627352"/>
            <a:ext cx="583178" cy="3364185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41" name="肘形连接符 40"/>
          <p:cNvCxnSpPr/>
          <p:nvPr/>
        </p:nvCxnSpPr>
        <p:spPr>
          <a:xfrm rot="5400000">
            <a:off x="5871607" y="4046070"/>
            <a:ext cx="583178" cy="2526749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42" name="肘形连接符 41"/>
          <p:cNvCxnSpPr/>
          <p:nvPr/>
        </p:nvCxnSpPr>
        <p:spPr>
          <a:xfrm rot="5400000">
            <a:off x="6373871" y="4534277"/>
            <a:ext cx="569123" cy="1536279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43" name="肘形连接符 42"/>
          <p:cNvCxnSpPr/>
          <p:nvPr/>
        </p:nvCxnSpPr>
        <p:spPr>
          <a:xfrm rot="5400000">
            <a:off x="6856411" y="5030874"/>
            <a:ext cx="583178" cy="557141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44" name="肘形连接符 43"/>
          <p:cNvCxnSpPr/>
          <p:nvPr/>
        </p:nvCxnSpPr>
        <p:spPr>
          <a:xfrm rot="16200000" flipH="1">
            <a:off x="7278565" y="5165859"/>
            <a:ext cx="583178" cy="287168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45" name="肘形连接符 44"/>
          <p:cNvCxnSpPr/>
          <p:nvPr/>
        </p:nvCxnSpPr>
        <p:spPr>
          <a:xfrm rot="16200000" flipH="1">
            <a:off x="7632218" y="4812206"/>
            <a:ext cx="583178" cy="994474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46" name="肘形连接符 45"/>
          <p:cNvCxnSpPr/>
          <p:nvPr/>
        </p:nvCxnSpPr>
        <p:spPr>
          <a:xfrm rot="16200000" flipH="1">
            <a:off x="7923997" y="4493132"/>
            <a:ext cx="624087" cy="1618938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47" name="肘形连接符 46"/>
          <p:cNvCxnSpPr/>
          <p:nvPr/>
        </p:nvCxnSpPr>
        <p:spPr>
          <a:xfrm rot="16200000" flipH="1">
            <a:off x="8307503" y="4142729"/>
            <a:ext cx="583178" cy="2345044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48" name="直接箭头连接符 47"/>
          <p:cNvCxnSpPr/>
          <p:nvPr/>
        </p:nvCxnSpPr>
        <p:spPr>
          <a:xfrm rot="10800000" flipV="1">
            <a:off x="2914137" y="5800555"/>
            <a:ext cx="791745" cy="610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sp>
        <p:nvSpPr>
          <p:cNvPr id="49" name="TextBox 168"/>
          <p:cNvSpPr txBox="1"/>
          <p:nvPr/>
        </p:nvSpPr>
        <p:spPr>
          <a:xfrm>
            <a:off x="3304429" y="1992668"/>
            <a:ext cx="1477370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Eclipse</a:t>
            </a:r>
            <a:r>
              <a:rPr lang="zh-CN" altLang="en-US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使用</a:t>
            </a:r>
          </a:p>
        </p:txBody>
      </p:sp>
      <p:cxnSp>
        <p:nvCxnSpPr>
          <p:cNvPr id="50" name="直接箭头连接符 49"/>
          <p:cNvCxnSpPr>
            <a:endCxn id="49" idx="3"/>
          </p:cNvCxnSpPr>
          <p:nvPr/>
        </p:nvCxnSpPr>
        <p:spPr>
          <a:xfrm rot="10800000" flipV="1">
            <a:off x="4781799" y="2144646"/>
            <a:ext cx="558584" cy="19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sp>
        <p:nvSpPr>
          <p:cNvPr id="51" name="TextBox 199"/>
          <p:cNvSpPr txBox="1"/>
          <p:nvPr/>
        </p:nvSpPr>
        <p:spPr>
          <a:xfrm>
            <a:off x="1661356" y="2380687"/>
            <a:ext cx="1144826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泛型</a:t>
            </a:r>
          </a:p>
        </p:txBody>
      </p:sp>
      <p:sp>
        <p:nvSpPr>
          <p:cNvPr id="52" name="TextBox 200"/>
          <p:cNvSpPr txBox="1"/>
          <p:nvPr/>
        </p:nvSpPr>
        <p:spPr>
          <a:xfrm>
            <a:off x="1652860" y="2998310"/>
            <a:ext cx="1153322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枚举</a:t>
            </a:r>
          </a:p>
        </p:txBody>
      </p:sp>
      <p:sp>
        <p:nvSpPr>
          <p:cNvPr id="53" name="TextBox 201"/>
          <p:cNvSpPr txBox="1"/>
          <p:nvPr/>
        </p:nvSpPr>
        <p:spPr>
          <a:xfrm>
            <a:off x="1652859" y="3602289"/>
            <a:ext cx="1206591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装箱</a:t>
            </a:r>
            <a:r>
              <a:rPr lang="en-US" altLang="zh-CN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/</a:t>
            </a:r>
            <a:r>
              <a:rPr lang="zh-CN" altLang="en-US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拆箱</a:t>
            </a:r>
          </a:p>
        </p:txBody>
      </p:sp>
      <p:sp>
        <p:nvSpPr>
          <p:cNvPr id="54" name="TextBox 202"/>
          <p:cNvSpPr txBox="1"/>
          <p:nvPr/>
        </p:nvSpPr>
        <p:spPr>
          <a:xfrm>
            <a:off x="1661355" y="4246448"/>
            <a:ext cx="1173502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可变参数</a:t>
            </a:r>
          </a:p>
        </p:txBody>
      </p:sp>
      <p:sp>
        <p:nvSpPr>
          <p:cNvPr id="55" name="TextBox 203"/>
          <p:cNvSpPr txBox="1"/>
          <p:nvPr/>
        </p:nvSpPr>
        <p:spPr>
          <a:xfrm>
            <a:off x="1661355" y="4835227"/>
            <a:ext cx="1193946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Annotation</a:t>
            </a:r>
            <a:endParaRPr lang="zh-CN" altLang="en-US" sz="1400" dirty="0">
              <a:latin typeface="Arial" panose="020B0604020202020204" pitchFamily="34" charset="0"/>
              <a:ea typeface="华文细黑" pitchFamily="2" charset="-122"/>
              <a:cs typeface="Arial" panose="020B0604020202020204" pitchFamily="34" charset="0"/>
            </a:endParaRPr>
          </a:p>
        </p:txBody>
      </p:sp>
      <p:cxnSp>
        <p:nvCxnSpPr>
          <p:cNvPr id="56" name="肘形连接符 55"/>
          <p:cNvCxnSpPr>
            <a:stCxn id="29" idx="1"/>
            <a:endCxn id="51" idx="3"/>
          </p:cNvCxnSpPr>
          <p:nvPr/>
        </p:nvCxnSpPr>
        <p:spPr>
          <a:xfrm rot="10800000">
            <a:off x="2806183" y="2534576"/>
            <a:ext cx="783229" cy="171429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57" name="肘形连接符 56"/>
          <p:cNvCxnSpPr>
            <a:stCxn id="29" idx="1"/>
            <a:endCxn id="52" idx="3"/>
          </p:cNvCxnSpPr>
          <p:nvPr/>
        </p:nvCxnSpPr>
        <p:spPr>
          <a:xfrm rot="10800000">
            <a:off x="2806183" y="3152200"/>
            <a:ext cx="783229" cy="1096667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58" name="肘形连接符 57"/>
          <p:cNvCxnSpPr/>
          <p:nvPr/>
        </p:nvCxnSpPr>
        <p:spPr>
          <a:xfrm rot="10800000">
            <a:off x="2855041" y="3765693"/>
            <a:ext cx="743607" cy="483172"/>
          </a:xfrm>
          <a:prstGeom prst="bentConnector3">
            <a:avLst>
              <a:gd name="adj1" fmla="val 53925"/>
            </a:avLst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59" name="肘形连接符 58"/>
          <p:cNvCxnSpPr/>
          <p:nvPr/>
        </p:nvCxnSpPr>
        <p:spPr>
          <a:xfrm rot="10800000" flipV="1">
            <a:off x="2841653" y="4248562"/>
            <a:ext cx="708504" cy="737881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60" name="直接箭头连接符 59"/>
          <p:cNvCxnSpPr>
            <a:stCxn id="6" idx="3"/>
          </p:cNvCxnSpPr>
          <p:nvPr/>
        </p:nvCxnSpPr>
        <p:spPr>
          <a:xfrm>
            <a:off x="5029569" y="1354649"/>
            <a:ext cx="2034162" cy="138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61" name="直接箭头连接符 60"/>
          <p:cNvCxnSpPr>
            <a:stCxn id="5" idx="3"/>
            <a:endCxn id="6" idx="1"/>
          </p:cNvCxnSpPr>
          <p:nvPr/>
        </p:nvCxnSpPr>
        <p:spPr>
          <a:xfrm flipV="1">
            <a:off x="3247307" y="1354649"/>
            <a:ext cx="290894" cy="63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62" name="直接箭头连接符 61"/>
          <p:cNvCxnSpPr/>
          <p:nvPr/>
        </p:nvCxnSpPr>
        <p:spPr>
          <a:xfrm rot="5400000">
            <a:off x="7666561" y="3539454"/>
            <a:ext cx="494887" cy="59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63" name="直接箭头连接符 62"/>
          <p:cNvCxnSpPr/>
          <p:nvPr/>
        </p:nvCxnSpPr>
        <p:spPr>
          <a:xfrm rot="10800000">
            <a:off x="4889713" y="4251626"/>
            <a:ext cx="47277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64" name="肘形连接符 63"/>
          <p:cNvCxnSpPr/>
          <p:nvPr/>
        </p:nvCxnSpPr>
        <p:spPr>
          <a:xfrm rot="16200000" flipH="1">
            <a:off x="7930786" y="1397256"/>
            <a:ext cx="706003" cy="922457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0429" y="568326"/>
            <a:ext cx="10515600" cy="584444"/>
          </a:xfrm>
        </p:spPr>
        <p:txBody>
          <a:bodyPr/>
          <a:lstStyle/>
          <a:p>
            <a:r>
              <a:rPr lang="zh-CN" altLang="en-US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练习</a:t>
            </a:r>
            <a:r>
              <a:rPr lang="en-US" altLang="zh-CN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1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25286" y="1355970"/>
            <a:ext cx="10515600" cy="5227393"/>
          </a:xfrm>
        </p:spPr>
        <p:txBody>
          <a:bodyPr/>
          <a:lstStyle/>
          <a:p>
            <a:r>
              <a:rPr lang="zh-CN" altLang="en-US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编写一个会发生异常的程序：</a:t>
            </a:r>
          </a:p>
          <a:p>
            <a:r>
              <a:rPr lang="zh-CN" altLang="en-US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练习捕获和不捕获异常，程序的运行有什么不同。</a:t>
            </a:r>
          </a:p>
          <a:p>
            <a:r>
              <a:rPr lang="zh-CN" altLang="en-US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练习</a:t>
            </a:r>
            <a:r>
              <a:rPr lang="en-US" altLang="zh-CN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try</a:t>
            </a:r>
            <a:r>
              <a:rPr lang="zh-CN" altLang="en-US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语句块中可能发生多个不同异常时的处理。</a:t>
            </a:r>
          </a:p>
          <a:p>
            <a:r>
              <a:rPr lang="zh-CN" altLang="en-US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练习</a:t>
            </a:r>
            <a:r>
              <a:rPr lang="en-US" altLang="zh-CN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finally</a:t>
            </a:r>
            <a:r>
              <a:rPr lang="zh-CN" altLang="en-US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语句块的使用。</a:t>
            </a:r>
          </a:p>
          <a:p>
            <a:endParaRPr lang="zh-CN" altLang="en-US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marL="0" indent="0">
              <a:buNone/>
            </a:pPr>
            <a:endParaRPr lang="en-US" altLang="zh-CN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39800" y="495753"/>
            <a:ext cx="10515600" cy="830629"/>
          </a:xfrm>
        </p:spPr>
        <p:txBody>
          <a:bodyPr/>
          <a:lstStyle/>
          <a:p>
            <a:r>
              <a:rPr lang="zh-CN" altLang="en-US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声明抛出异常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39800" y="1297355"/>
            <a:ext cx="10515600" cy="4981208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zh-CN" altLang="en-US" sz="24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声明抛出异常是</a:t>
            </a:r>
            <a:r>
              <a:rPr lang="en-US" altLang="zh-CN" sz="24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Java</a:t>
            </a:r>
            <a:r>
              <a:rPr lang="zh-CN" altLang="en-US" sz="24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中处理异常的第二种方式</a:t>
            </a:r>
          </a:p>
          <a:p>
            <a:pPr lvl="1" algn="just">
              <a:spcBef>
                <a:spcPct val="50000"/>
              </a:spcBef>
            </a:pPr>
            <a:r>
              <a:rPr lang="zh-CN" altLang="en-US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如果一个方法</a:t>
            </a:r>
            <a:r>
              <a:rPr lang="en-US" altLang="zh-CN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(</a:t>
            </a:r>
            <a:r>
              <a:rPr lang="zh-CN" altLang="en-US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中的语句执行时</a:t>
            </a:r>
            <a:r>
              <a:rPr lang="en-US" altLang="zh-CN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)</a:t>
            </a:r>
            <a:r>
              <a:rPr lang="zh-CN" altLang="en-US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可能生成某种异常，但是并不能确定如何处理这种异常，则此方法应显式地声明抛出异常，表明该方法将不对这些异常进行处理，而由该方法的调用者负责处理。</a:t>
            </a:r>
          </a:p>
          <a:p>
            <a:pPr lvl="1" algn="just">
              <a:spcBef>
                <a:spcPct val="50000"/>
              </a:spcBef>
            </a:pPr>
            <a:r>
              <a:rPr lang="zh-CN" altLang="en-US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在方法声明中用 </a:t>
            </a:r>
            <a:r>
              <a:rPr lang="en-US" altLang="zh-CN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throws </a:t>
            </a:r>
            <a:r>
              <a:rPr lang="zh-CN" altLang="en-US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子句可以声明抛出异常的列表，</a:t>
            </a:r>
            <a:r>
              <a:rPr lang="en-US" altLang="zh-CN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throws</a:t>
            </a:r>
            <a:r>
              <a:rPr lang="zh-CN" altLang="en-US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后面的异常类型可以是方法中产生的异常类型，也可以是它的父类。</a:t>
            </a:r>
          </a:p>
          <a:p>
            <a:pPr algn="just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zh-CN" altLang="en-US" sz="24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声明抛出异常举例：</a:t>
            </a:r>
          </a:p>
          <a:p>
            <a:pPr algn="just">
              <a:spcBef>
                <a:spcPct val="50000"/>
              </a:spcBef>
              <a:buNone/>
            </a:pPr>
            <a:r>
              <a:rPr lang="zh-CN" altLang="en-US" sz="24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	</a:t>
            </a:r>
            <a:r>
              <a:rPr lang="en-US" altLang="zh-CN" sz="24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public void </a:t>
            </a:r>
            <a:r>
              <a:rPr lang="en-US" altLang="zh-CN" sz="2400" dirty="0" err="1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readFile</a:t>
            </a:r>
            <a:r>
              <a:rPr lang="en-US" altLang="zh-CN" sz="24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(String file)  throws </a:t>
            </a:r>
            <a:r>
              <a:rPr lang="en-US" altLang="zh-CN" sz="2400" dirty="0" err="1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FileNotFoundException</a:t>
            </a:r>
            <a:r>
              <a:rPr lang="en-US" altLang="zh-CN" sz="24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{</a:t>
            </a:r>
          </a:p>
          <a:p>
            <a:pPr algn="just">
              <a:spcBef>
                <a:spcPct val="0"/>
              </a:spcBef>
              <a:buNone/>
            </a:pPr>
            <a:r>
              <a:rPr lang="en-US" altLang="zh-CN" sz="24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		……</a:t>
            </a:r>
          </a:p>
          <a:p>
            <a:pPr algn="just">
              <a:spcBef>
                <a:spcPct val="0"/>
              </a:spcBef>
              <a:buNone/>
            </a:pPr>
            <a:r>
              <a:rPr lang="en-US" altLang="zh-CN" sz="24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		</a:t>
            </a:r>
            <a:r>
              <a:rPr lang="en-US" altLang="zh-CN" sz="2400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// </a:t>
            </a:r>
            <a:r>
              <a:rPr lang="zh-CN" altLang="en-US" sz="2400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读文件的操作可能产生</a:t>
            </a:r>
            <a:r>
              <a:rPr lang="en-US" altLang="zh-CN" sz="2400" b="1" dirty="0" err="1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FileNotFoundException</a:t>
            </a:r>
            <a:r>
              <a:rPr lang="zh-CN" altLang="en-US" sz="2400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类型的异常</a:t>
            </a:r>
          </a:p>
          <a:p>
            <a:pPr algn="just">
              <a:spcBef>
                <a:spcPct val="0"/>
              </a:spcBef>
              <a:buNone/>
            </a:pPr>
            <a:r>
              <a:rPr lang="zh-CN" altLang="en-US" sz="24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		</a:t>
            </a:r>
            <a:r>
              <a:rPr lang="en-US" altLang="zh-CN" sz="2400" dirty="0" err="1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FileInputStream</a:t>
            </a:r>
            <a:r>
              <a:rPr lang="en-US" altLang="zh-CN" sz="24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en-US" altLang="zh-CN" sz="2400" dirty="0" err="1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fis</a:t>
            </a:r>
            <a:r>
              <a:rPr lang="en-US" altLang="zh-CN" sz="24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= new </a:t>
            </a:r>
            <a:r>
              <a:rPr lang="en-US" altLang="zh-CN" sz="2400" dirty="0" err="1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FileInputStream</a:t>
            </a:r>
            <a:r>
              <a:rPr lang="en-US" altLang="zh-CN" sz="24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(file);</a:t>
            </a:r>
          </a:p>
          <a:p>
            <a:pPr algn="just">
              <a:spcBef>
                <a:spcPct val="0"/>
              </a:spcBef>
              <a:buNone/>
            </a:pPr>
            <a:r>
              <a:rPr lang="en-US" altLang="zh-CN" sz="24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		 ..……</a:t>
            </a:r>
          </a:p>
          <a:p>
            <a:pPr algn="just">
              <a:spcBef>
                <a:spcPct val="0"/>
              </a:spcBef>
              <a:buNone/>
            </a:pPr>
            <a:r>
              <a:rPr lang="en-US" altLang="zh-CN" sz="24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    }</a:t>
            </a:r>
          </a:p>
          <a:p>
            <a:endParaRPr kumimoji="1" lang="zh-CN" alt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39800" y="495754"/>
            <a:ext cx="10515600" cy="707537"/>
          </a:xfrm>
        </p:spPr>
        <p:txBody>
          <a:bodyPr/>
          <a:lstStyle/>
          <a:p>
            <a:r>
              <a:rPr lang="zh-CN" altLang="en-US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声明抛出异常示例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83343" y="1236786"/>
            <a:ext cx="10515600" cy="5345722"/>
          </a:xfrm>
        </p:spPr>
        <p:txBody>
          <a:bodyPr/>
          <a:lstStyle/>
          <a:p>
            <a:pPr algn="just">
              <a:spcBef>
                <a:spcPct val="0"/>
              </a:spcBef>
              <a:buNone/>
            </a:pPr>
            <a:r>
              <a:rPr lang="en-US" altLang="zh-CN" sz="2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import </a:t>
            </a:r>
            <a:r>
              <a:rPr lang="en-US" altLang="zh-CN" sz="2000" dirty="0" err="1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java.io</a:t>
            </a:r>
            <a:r>
              <a:rPr lang="en-US" altLang="zh-CN" sz="2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.*;</a:t>
            </a:r>
          </a:p>
          <a:p>
            <a:pPr algn="just">
              <a:spcBef>
                <a:spcPct val="0"/>
              </a:spcBef>
              <a:buNone/>
            </a:pPr>
            <a:r>
              <a:rPr lang="en-US" altLang="zh-CN" sz="2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public class Test01{</a:t>
            </a:r>
          </a:p>
          <a:p>
            <a:pPr algn="just">
              <a:spcBef>
                <a:spcPct val="0"/>
              </a:spcBef>
              <a:buNone/>
            </a:pPr>
            <a:r>
              <a:rPr lang="en-US" altLang="zh-CN" sz="2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	public static void main(String[] </a:t>
            </a:r>
            <a:r>
              <a:rPr lang="en-US" altLang="zh-CN" sz="2000" dirty="0" err="1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args</a:t>
            </a:r>
            <a:r>
              <a:rPr lang="en-US" altLang="zh-CN" sz="2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){</a:t>
            </a:r>
          </a:p>
          <a:p>
            <a:pPr algn="just">
              <a:spcBef>
                <a:spcPct val="0"/>
              </a:spcBef>
              <a:buNone/>
            </a:pPr>
            <a:r>
              <a:rPr lang="en-US" altLang="zh-CN" sz="2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		Test8_5 t = new Test8_5();</a:t>
            </a:r>
          </a:p>
          <a:p>
            <a:pPr algn="just">
              <a:spcBef>
                <a:spcPct val="0"/>
              </a:spcBef>
              <a:buNone/>
            </a:pPr>
            <a:r>
              <a:rPr lang="en-US" altLang="zh-CN" sz="2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		try{</a:t>
            </a:r>
          </a:p>
          <a:p>
            <a:pPr algn="just">
              <a:spcBef>
                <a:spcPct val="0"/>
              </a:spcBef>
              <a:buNone/>
            </a:pPr>
            <a:r>
              <a:rPr lang="en-US" altLang="zh-CN" sz="2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		 	</a:t>
            </a:r>
            <a:r>
              <a:rPr lang="en-US" altLang="zh-CN" sz="2000" dirty="0" err="1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t.readFile</a:t>
            </a:r>
            <a:r>
              <a:rPr lang="en-US" altLang="zh-CN" sz="2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();</a:t>
            </a:r>
          </a:p>
          <a:p>
            <a:pPr algn="just">
              <a:spcBef>
                <a:spcPct val="0"/>
              </a:spcBef>
              <a:buNone/>
            </a:pPr>
            <a:r>
              <a:rPr lang="en-US" altLang="zh-CN" sz="2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		 }catch(</a:t>
            </a:r>
            <a:r>
              <a:rPr lang="en-US" altLang="zh-CN" sz="2000" dirty="0" err="1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IOException</a:t>
            </a:r>
            <a:r>
              <a:rPr lang="en-US" altLang="zh-CN" sz="2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e){   }</a:t>
            </a:r>
          </a:p>
          <a:p>
            <a:pPr algn="just">
              <a:spcBef>
                <a:spcPct val="0"/>
              </a:spcBef>
              <a:buNone/>
            </a:pPr>
            <a:r>
              <a:rPr lang="en-US" altLang="zh-CN" sz="2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	}</a:t>
            </a:r>
          </a:p>
          <a:p>
            <a:pPr algn="just">
              <a:spcBef>
                <a:spcPct val="0"/>
              </a:spcBef>
              <a:buNone/>
            </a:pPr>
            <a:r>
              <a:rPr lang="en-US" altLang="zh-CN" sz="2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	public void </a:t>
            </a:r>
            <a:r>
              <a:rPr lang="en-US" altLang="zh-CN" sz="2000" dirty="0" err="1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readFile</a:t>
            </a:r>
            <a:r>
              <a:rPr lang="en-US" altLang="zh-CN" sz="2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()throws </a:t>
            </a:r>
            <a:r>
              <a:rPr lang="en-US" altLang="zh-CN" sz="2000" dirty="0" err="1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IOException</a:t>
            </a:r>
            <a:r>
              <a:rPr lang="en-US" altLang="zh-CN" sz="2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{</a:t>
            </a:r>
          </a:p>
          <a:p>
            <a:pPr algn="just">
              <a:spcBef>
                <a:spcPct val="0"/>
              </a:spcBef>
              <a:buNone/>
            </a:pPr>
            <a:r>
              <a:rPr lang="en-US" altLang="zh-CN" sz="2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		</a:t>
            </a:r>
            <a:r>
              <a:rPr lang="en-US" altLang="zh-CN" sz="2000" dirty="0" err="1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FileInputStream</a:t>
            </a:r>
            <a:r>
              <a:rPr lang="en-US" altLang="zh-CN" sz="2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in=new </a:t>
            </a:r>
            <a:r>
              <a:rPr lang="en-US" altLang="zh-CN" sz="2000" dirty="0" err="1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FileInputStream</a:t>
            </a:r>
            <a:r>
              <a:rPr lang="en-US" altLang="zh-CN" sz="2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("</a:t>
            </a:r>
            <a:r>
              <a:rPr lang="en-US" altLang="zh-CN" sz="2000" dirty="0" err="1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myfile.txt</a:t>
            </a:r>
            <a:r>
              <a:rPr lang="en-US" altLang="zh-CN" sz="2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");</a:t>
            </a:r>
          </a:p>
          <a:p>
            <a:pPr algn="just">
              <a:spcBef>
                <a:spcPct val="0"/>
              </a:spcBef>
              <a:buNone/>
            </a:pPr>
            <a:r>
              <a:rPr lang="en-US" altLang="zh-CN" sz="2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		</a:t>
            </a:r>
            <a:r>
              <a:rPr lang="en-US" altLang="zh-CN" sz="2000" dirty="0" err="1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int</a:t>
            </a:r>
            <a:r>
              <a:rPr lang="en-US" altLang="zh-CN" sz="2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b;	</a:t>
            </a:r>
          </a:p>
          <a:p>
            <a:pPr algn="just">
              <a:spcBef>
                <a:spcPct val="0"/>
              </a:spcBef>
              <a:buNone/>
            </a:pPr>
            <a:r>
              <a:rPr lang="en-US" altLang="zh-CN" sz="2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		b = </a:t>
            </a:r>
            <a:r>
              <a:rPr lang="en-US" altLang="zh-CN" sz="2000" dirty="0" err="1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in.read</a:t>
            </a:r>
            <a:r>
              <a:rPr lang="en-US" altLang="zh-CN" sz="2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();</a:t>
            </a:r>
          </a:p>
          <a:p>
            <a:pPr algn="just">
              <a:spcBef>
                <a:spcPct val="0"/>
              </a:spcBef>
              <a:buNone/>
            </a:pPr>
            <a:r>
              <a:rPr lang="en-US" altLang="zh-CN" sz="2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		while(b!= -1)   {</a:t>
            </a:r>
          </a:p>
          <a:p>
            <a:pPr algn="just">
              <a:spcBef>
                <a:spcPct val="0"/>
              </a:spcBef>
              <a:buNone/>
            </a:pPr>
            <a:r>
              <a:rPr lang="en-US" altLang="zh-CN" sz="2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			</a:t>
            </a:r>
            <a:r>
              <a:rPr lang="en-US" altLang="zh-CN" sz="2000" dirty="0" err="1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System.out.print</a:t>
            </a:r>
            <a:r>
              <a:rPr lang="en-US" altLang="zh-CN" sz="2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((char)b);</a:t>
            </a:r>
          </a:p>
          <a:p>
            <a:pPr algn="just">
              <a:spcBef>
                <a:spcPct val="0"/>
              </a:spcBef>
              <a:buNone/>
            </a:pPr>
            <a:r>
              <a:rPr lang="en-US" altLang="zh-CN" sz="2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			b = </a:t>
            </a:r>
            <a:r>
              <a:rPr lang="en-US" altLang="zh-CN" sz="2000" dirty="0" err="1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in.read</a:t>
            </a:r>
            <a:r>
              <a:rPr lang="en-US" altLang="zh-CN" sz="2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();</a:t>
            </a:r>
          </a:p>
          <a:p>
            <a:pPr algn="just">
              <a:spcBef>
                <a:spcPct val="0"/>
              </a:spcBef>
              <a:buNone/>
            </a:pPr>
            <a:r>
              <a:rPr lang="en-US" altLang="zh-CN" sz="2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		}</a:t>
            </a:r>
          </a:p>
          <a:p>
            <a:pPr algn="just">
              <a:spcBef>
                <a:spcPct val="0"/>
              </a:spcBef>
              <a:buNone/>
            </a:pPr>
            <a:r>
              <a:rPr lang="en-US" altLang="zh-CN" sz="2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		</a:t>
            </a:r>
            <a:r>
              <a:rPr lang="en-US" altLang="zh-CN" sz="2000" dirty="0" err="1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in.close</a:t>
            </a:r>
            <a:r>
              <a:rPr lang="en-US" altLang="zh-CN" sz="2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();	</a:t>
            </a:r>
          </a:p>
          <a:p>
            <a:pPr algn="just">
              <a:spcBef>
                <a:spcPct val="0"/>
              </a:spcBef>
              <a:buNone/>
            </a:pPr>
            <a:r>
              <a:rPr lang="en-US" altLang="zh-CN" sz="2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	}</a:t>
            </a:r>
          </a:p>
          <a:p>
            <a:pPr algn="just">
              <a:spcBef>
                <a:spcPct val="0"/>
              </a:spcBef>
              <a:buNone/>
            </a:pPr>
            <a:r>
              <a:rPr lang="en-US" altLang="zh-CN" sz="2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}</a:t>
            </a:r>
          </a:p>
          <a:p>
            <a:endParaRPr kumimoji="1" lang="zh-CN" altLang="en-US" sz="20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0771" y="481239"/>
            <a:ext cx="10515600" cy="1325563"/>
          </a:xfrm>
        </p:spPr>
        <p:txBody>
          <a:bodyPr/>
          <a:lstStyle/>
          <a:p>
            <a:r>
              <a:rPr lang="zh-CN" altLang="en-US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重写方法声明抛出异常的原则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96257" y="1318846"/>
            <a:ext cx="10515600" cy="5539154"/>
          </a:xfrm>
        </p:spPr>
        <p:txBody>
          <a:bodyPr/>
          <a:lstStyle/>
          <a:p>
            <a:r>
              <a:rPr lang="zh-CN" altLang="en-US" sz="16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重写方法不能抛出比被重写方法范围更大的异常类型</a:t>
            </a:r>
          </a:p>
          <a:p>
            <a:r>
              <a:rPr lang="en-US" altLang="zh-CN" sz="1600" dirty="0"/>
              <a:t> public class A {</a:t>
            </a:r>
          </a:p>
          <a:p>
            <a:r>
              <a:rPr lang="en-US" altLang="zh-CN" sz="1600" dirty="0"/>
              <a:t> 	public void </a:t>
            </a:r>
            <a:r>
              <a:rPr lang="en-US" altLang="zh-CN" sz="1600" dirty="0" err="1"/>
              <a:t>methodA</a:t>
            </a:r>
            <a:r>
              <a:rPr lang="en-US" altLang="zh-CN" sz="1600" dirty="0"/>
              <a:t>() throws </a:t>
            </a:r>
            <a:r>
              <a:rPr lang="en-US" altLang="zh-CN" sz="1600" dirty="0" err="1"/>
              <a:t>IOException</a:t>
            </a:r>
            <a:r>
              <a:rPr lang="en-US" altLang="zh-CN" sz="1600" dirty="0"/>
              <a:t> {</a:t>
            </a:r>
          </a:p>
          <a:p>
            <a:r>
              <a:rPr lang="en-US" altLang="zh-CN" sz="1600" dirty="0"/>
              <a:t> 	      ……</a:t>
            </a:r>
          </a:p>
          <a:p>
            <a:r>
              <a:rPr lang="en-US" altLang="zh-CN" sz="1600" dirty="0"/>
              <a:t> 	}</a:t>
            </a:r>
          </a:p>
          <a:p>
            <a:r>
              <a:rPr lang="en-US" altLang="zh-CN" sz="1600" dirty="0"/>
              <a:t>    }</a:t>
            </a:r>
          </a:p>
          <a:p>
            <a:r>
              <a:rPr lang="en-US" altLang="zh-CN" sz="1600" dirty="0"/>
              <a:t>    public class B1 extends A {</a:t>
            </a:r>
          </a:p>
          <a:p>
            <a:r>
              <a:rPr lang="en-US" altLang="zh-CN" sz="1600" dirty="0"/>
              <a:t> 	public void </a:t>
            </a:r>
            <a:r>
              <a:rPr lang="en-US" altLang="zh-CN" sz="1600" dirty="0" err="1"/>
              <a:t>methodA</a:t>
            </a:r>
            <a:r>
              <a:rPr lang="en-US" altLang="zh-CN" sz="1600" dirty="0"/>
              <a:t>() throws </a:t>
            </a:r>
            <a:r>
              <a:rPr lang="en-US" altLang="zh-CN" sz="1600" dirty="0" err="1"/>
              <a:t>FileNotFoundException</a:t>
            </a:r>
            <a:r>
              <a:rPr lang="en-US" altLang="zh-CN" sz="1600" dirty="0"/>
              <a:t> {</a:t>
            </a:r>
          </a:p>
          <a:p>
            <a:r>
              <a:rPr lang="en-US" altLang="zh-CN" sz="1600" dirty="0"/>
              <a:t> 	      ……</a:t>
            </a:r>
          </a:p>
          <a:p>
            <a:r>
              <a:rPr lang="en-US" altLang="zh-CN" sz="1600" dirty="0"/>
              <a:t> 	}</a:t>
            </a:r>
          </a:p>
          <a:p>
            <a:r>
              <a:rPr lang="en-US" altLang="zh-CN" sz="1600" dirty="0"/>
              <a:t>    }</a:t>
            </a:r>
          </a:p>
          <a:p>
            <a:r>
              <a:rPr lang="en-US" altLang="zh-CN" sz="1600" dirty="0"/>
              <a:t>    public class B2 extends A {</a:t>
            </a:r>
          </a:p>
          <a:p>
            <a:r>
              <a:rPr lang="en-US" altLang="zh-CN" sz="1600" dirty="0"/>
              <a:t> 	public void </a:t>
            </a:r>
            <a:r>
              <a:rPr lang="en-US" altLang="zh-CN" sz="1600" dirty="0" err="1"/>
              <a:t>methodA</a:t>
            </a:r>
            <a:r>
              <a:rPr lang="en-US" altLang="zh-CN" sz="1600" dirty="0"/>
              <a:t>() throws Exception {   //error</a:t>
            </a:r>
          </a:p>
          <a:p>
            <a:r>
              <a:rPr lang="en-US" altLang="zh-CN" sz="1600" dirty="0"/>
              <a:t> 	        ……</a:t>
            </a:r>
          </a:p>
          <a:p>
            <a:r>
              <a:rPr lang="en-US" altLang="zh-CN" sz="1600" dirty="0"/>
              <a:t>    	}</a:t>
            </a:r>
          </a:p>
          <a:p>
            <a:r>
              <a:rPr lang="en-US" altLang="zh-CN" sz="1600" dirty="0"/>
              <a:t>    }</a:t>
            </a:r>
            <a:endParaRPr kumimoji="1" lang="zh-CN" altLang="en-US" sz="16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8828" y="481240"/>
            <a:ext cx="10515600" cy="813044"/>
          </a:xfrm>
        </p:spPr>
        <p:txBody>
          <a:bodyPr/>
          <a:lstStyle/>
          <a:p>
            <a:r>
              <a:rPr lang="zh-CN" altLang="en-US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人工抛出异常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54315" y="1421283"/>
            <a:ext cx="10515600" cy="4770194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n-US" altLang="zh-CN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Java</a:t>
            </a:r>
            <a:r>
              <a:rPr lang="zh-CN" altLang="en-US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异常类对象除在程序执行过程中出现异常时由系统自动生成并抛出，也可根据需要人工创建并抛出</a:t>
            </a:r>
          </a:p>
          <a:p>
            <a:pPr lvl="1" algn="just">
              <a:spcBef>
                <a:spcPct val="50000"/>
              </a:spcBef>
            </a:pPr>
            <a:r>
              <a:rPr lang="zh-CN" altLang="en-US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首先要生成异常类对象，然后通过</a:t>
            </a:r>
            <a:r>
              <a:rPr lang="en-US" altLang="zh-CN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throw</a:t>
            </a:r>
            <a:r>
              <a:rPr lang="zh-CN" altLang="en-US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语句实现抛出操作</a:t>
            </a:r>
            <a:r>
              <a:rPr lang="en-US" altLang="zh-CN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(</a:t>
            </a:r>
            <a:r>
              <a:rPr lang="zh-CN" altLang="en-US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提交给</a:t>
            </a:r>
            <a:r>
              <a:rPr lang="en-US" altLang="zh-CN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Java</a:t>
            </a:r>
            <a:r>
              <a:rPr lang="zh-CN" altLang="en-US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运行环境</a:t>
            </a:r>
            <a:r>
              <a:rPr lang="en-US" altLang="zh-CN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)</a:t>
            </a:r>
            <a:r>
              <a:rPr lang="zh-CN" altLang="en-US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。</a:t>
            </a:r>
          </a:p>
          <a:p>
            <a:pPr lvl="3" algn="just">
              <a:buNone/>
            </a:pPr>
            <a:r>
              <a:rPr lang="en-US" altLang="zh-CN" b="1" dirty="0" err="1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IOException</a:t>
            </a:r>
            <a:r>
              <a:rPr lang="en-US" altLang="zh-CN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e =new </a:t>
            </a:r>
            <a:r>
              <a:rPr lang="en-US" altLang="zh-CN" b="1" dirty="0" err="1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IOException</a:t>
            </a:r>
            <a:r>
              <a:rPr lang="en-US" altLang="zh-CN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();</a:t>
            </a:r>
          </a:p>
          <a:p>
            <a:pPr lvl="3" algn="just">
              <a:buNone/>
            </a:pPr>
            <a:r>
              <a:rPr lang="en-US" altLang="zh-CN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throw e;</a:t>
            </a:r>
          </a:p>
          <a:p>
            <a:pPr lvl="1" algn="just">
              <a:spcBef>
                <a:spcPct val="50000"/>
              </a:spcBef>
            </a:pPr>
            <a:r>
              <a:rPr lang="zh-CN" altLang="en-US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可以抛出的异常必须是</a:t>
            </a:r>
            <a:r>
              <a:rPr lang="en-US" altLang="zh-CN" dirty="0" err="1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Throwable</a:t>
            </a:r>
            <a:r>
              <a:rPr lang="zh-CN" altLang="en-US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或其子类的实例。下面的语句在编译时将会产生语法错误：</a:t>
            </a:r>
          </a:p>
          <a:p>
            <a:pPr algn="just">
              <a:buNone/>
            </a:pPr>
            <a:r>
              <a:rPr lang="zh-CN" altLang="en-US" sz="24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		</a:t>
            </a:r>
            <a:r>
              <a:rPr lang="zh-CN" altLang="en-US" sz="2400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      </a:t>
            </a:r>
            <a:r>
              <a:rPr lang="en-US" altLang="zh-CN" sz="2400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throw new String("want to throw");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25286" y="524784"/>
            <a:ext cx="10515600" cy="813044"/>
          </a:xfrm>
        </p:spPr>
        <p:txBody>
          <a:bodyPr/>
          <a:lstStyle/>
          <a:p>
            <a:r>
              <a:rPr lang="zh-CN" altLang="en-US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创建用户自定义异常类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10772" y="1374392"/>
            <a:ext cx="10515600" cy="5121886"/>
          </a:xfrm>
        </p:spPr>
        <p:txBody>
          <a:bodyPr/>
          <a:lstStyle/>
          <a:p>
            <a:r>
              <a:rPr lang="zh-CN" altLang="en-US" sz="24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用户自定义异常类</a:t>
            </a:r>
            <a:r>
              <a:rPr lang="en-US" altLang="zh-CN" sz="2400" dirty="0" err="1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MyException</a:t>
            </a:r>
            <a:r>
              <a:rPr lang="zh-CN" altLang="en-US" sz="24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，用于描述数据取值范围错误信息。用户自己的异常类必须继承现有的异常类。</a:t>
            </a:r>
          </a:p>
          <a:p>
            <a:r>
              <a:rPr lang="en-US" altLang="zh-CN" sz="24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class </a:t>
            </a:r>
            <a:r>
              <a:rPr lang="en-US" altLang="zh-CN" sz="2400" dirty="0" err="1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MyException</a:t>
            </a:r>
            <a:r>
              <a:rPr lang="en-US" altLang="zh-CN" sz="24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extends Exception {</a:t>
            </a:r>
          </a:p>
          <a:p>
            <a:r>
              <a:rPr lang="en-US" altLang="zh-CN" sz="24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  	private </a:t>
            </a:r>
            <a:r>
              <a:rPr lang="en-US" altLang="zh-CN" sz="2400" dirty="0" err="1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int</a:t>
            </a:r>
            <a:r>
              <a:rPr lang="en-US" altLang="zh-CN" sz="24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en-US" altLang="zh-CN" sz="2400" dirty="0" err="1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idnumber</a:t>
            </a:r>
            <a:r>
              <a:rPr lang="en-US" altLang="zh-CN" sz="24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;</a:t>
            </a:r>
          </a:p>
          <a:p>
            <a:r>
              <a:rPr lang="en-US" altLang="zh-CN" sz="24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	public </a:t>
            </a:r>
            <a:r>
              <a:rPr lang="en-US" altLang="zh-CN" sz="2400" dirty="0" err="1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MyException</a:t>
            </a:r>
            <a:r>
              <a:rPr lang="en-US" altLang="zh-CN" sz="24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(String message, </a:t>
            </a:r>
            <a:r>
              <a:rPr lang="en-US" altLang="zh-CN" sz="2400" dirty="0" err="1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int</a:t>
            </a:r>
            <a:r>
              <a:rPr lang="en-US" altLang="zh-CN" sz="24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id) {</a:t>
            </a:r>
          </a:p>
          <a:p>
            <a:r>
              <a:rPr lang="en-US" altLang="zh-CN" sz="24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		super(message);</a:t>
            </a:r>
          </a:p>
          <a:p>
            <a:r>
              <a:rPr lang="en-US" altLang="zh-CN" sz="24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		</a:t>
            </a:r>
            <a:r>
              <a:rPr lang="en-US" altLang="zh-CN" sz="2400" dirty="0" err="1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this.idnumber</a:t>
            </a:r>
            <a:r>
              <a:rPr lang="en-US" altLang="zh-CN" sz="24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= id;</a:t>
            </a:r>
          </a:p>
          <a:p>
            <a:r>
              <a:rPr lang="en-US" altLang="zh-CN" sz="24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	} </a:t>
            </a:r>
          </a:p>
          <a:p>
            <a:r>
              <a:rPr lang="en-US" altLang="zh-CN" sz="24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	public </a:t>
            </a:r>
            <a:r>
              <a:rPr lang="en-US" altLang="zh-CN" sz="2400" dirty="0" err="1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int</a:t>
            </a:r>
            <a:r>
              <a:rPr lang="en-US" altLang="zh-CN" sz="24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en-US" altLang="zh-CN" sz="2400" dirty="0" err="1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getId</a:t>
            </a:r>
            <a:r>
              <a:rPr lang="en-US" altLang="zh-CN" sz="24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() {</a:t>
            </a:r>
          </a:p>
          <a:p>
            <a:r>
              <a:rPr lang="en-US" altLang="zh-CN" sz="24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		return </a:t>
            </a:r>
            <a:r>
              <a:rPr lang="en-US" altLang="zh-CN" sz="2400" dirty="0" err="1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idnumber</a:t>
            </a:r>
            <a:r>
              <a:rPr lang="en-US" altLang="zh-CN" sz="24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;</a:t>
            </a:r>
          </a:p>
          <a:p>
            <a:r>
              <a:rPr lang="en-US" altLang="zh-CN" sz="24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	}</a:t>
            </a:r>
          </a:p>
          <a:p>
            <a:r>
              <a:rPr lang="en-US" altLang="zh-CN" sz="24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}</a:t>
            </a:r>
          </a:p>
          <a:p>
            <a:endParaRPr kumimoji="1" lang="zh-CN" altLang="en-US" sz="24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8829" y="489858"/>
            <a:ext cx="10515600" cy="580291"/>
          </a:xfrm>
        </p:spPr>
        <p:txBody>
          <a:bodyPr/>
          <a:lstStyle/>
          <a:p>
            <a:r>
              <a:rPr lang="zh-CN" altLang="en-US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使用用户自定义异常类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83343" y="1306286"/>
            <a:ext cx="10515600" cy="527036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zh-CN" sz="1400" b="1" dirty="0"/>
              <a:t>public class Test01{</a:t>
            </a:r>
          </a:p>
          <a:p>
            <a:pPr>
              <a:lnSpc>
                <a:spcPct val="80000"/>
              </a:lnSpc>
            </a:pPr>
            <a:r>
              <a:rPr lang="en-US" altLang="zh-CN" sz="1400" b="1" dirty="0"/>
              <a:t>        public void </a:t>
            </a:r>
            <a:r>
              <a:rPr lang="en-US" altLang="zh-CN" sz="1400" b="1" dirty="0" err="1"/>
              <a:t>regist</a:t>
            </a:r>
            <a:r>
              <a:rPr lang="en-US" altLang="zh-CN" sz="1400" b="1" dirty="0"/>
              <a:t>(</a:t>
            </a:r>
            <a:r>
              <a:rPr lang="en-US" altLang="zh-CN" sz="1400" b="1" dirty="0" err="1"/>
              <a:t>int</a:t>
            </a:r>
            <a:r>
              <a:rPr lang="en-US" altLang="zh-CN" sz="1400" b="1" dirty="0"/>
              <a:t> </a:t>
            </a:r>
            <a:r>
              <a:rPr lang="en-US" altLang="zh-CN" sz="1400" b="1" dirty="0" err="1"/>
              <a:t>num</a:t>
            </a:r>
            <a:r>
              <a:rPr lang="en-US" altLang="zh-CN" sz="1400" b="1" dirty="0"/>
              <a:t>) throws </a:t>
            </a:r>
            <a:r>
              <a:rPr lang="en-US" altLang="zh-CN" sz="1400" b="1" dirty="0" err="1"/>
              <a:t>MyException</a:t>
            </a:r>
            <a:r>
              <a:rPr lang="en-US" altLang="zh-CN" sz="1400" b="1" dirty="0"/>
              <a:t> {</a:t>
            </a:r>
          </a:p>
          <a:p>
            <a:pPr>
              <a:lnSpc>
                <a:spcPct val="80000"/>
              </a:lnSpc>
            </a:pPr>
            <a:r>
              <a:rPr lang="en-US" altLang="zh-CN" sz="1400" b="1" dirty="0"/>
              <a:t> 	if (</a:t>
            </a:r>
            <a:r>
              <a:rPr lang="en-US" altLang="zh-CN" sz="1400" b="1" dirty="0" err="1"/>
              <a:t>num</a:t>
            </a:r>
            <a:r>
              <a:rPr lang="en-US" altLang="zh-CN" sz="1400" b="1" dirty="0"/>
              <a:t> &lt; 0) </a:t>
            </a:r>
          </a:p>
          <a:p>
            <a:pPr>
              <a:lnSpc>
                <a:spcPct val="80000"/>
              </a:lnSpc>
            </a:pPr>
            <a:r>
              <a:rPr lang="en-US" altLang="zh-CN" sz="1400" b="1" dirty="0"/>
              <a:t> 	          throw new </a:t>
            </a:r>
            <a:r>
              <a:rPr lang="en-US" altLang="zh-CN" sz="1400" b="1" dirty="0" err="1"/>
              <a:t>MyException</a:t>
            </a:r>
            <a:r>
              <a:rPr lang="en-US" altLang="zh-CN" sz="1400" b="1" dirty="0"/>
              <a:t>(“</a:t>
            </a:r>
            <a:r>
              <a:rPr lang="zh-CN" altLang="en-US" sz="1400" b="1" dirty="0"/>
              <a:t>人数为负值，不合理”</a:t>
            </a:r>
            <a:r>
              <a:rPr lang="en-US" altLang="zh-CN" sz="1400" b="1" dirty="0"/>
              <a:t>,3);</a:t>
            </a:r>
          </a:p>
          <a:p>
            <a:pPr>
              <a:lnSpc>
                <a:spcPct val="80000"/>
              </a:lnSpc>
            </a:pPr>
            <a:r>
              <a:rPr lang="en-US" altLang="zh-CN" sz="1400" b="1" dirty="0"/>
              <a:t>	else</a:t>
            </a:r>
          </a:p>
          <a:p>
            <a:pPr>
              <a:lnSpc>
                <a:spcPct val="80000"/>
              </a:lnSpc>
            </a:pPr>
            <a:r>
              <a:rPr lang="en-US" altLang="zh-CN" sz="1400" b="1" dirty="0"/>
              <a:t>	          </a:t>
            </a:r>
            <a:r>
              <a:rPr lang="en-US" altLang="zh-CN" sz="1400" b="1" dirty="0" err="1"/>
              <a:t>System.out.println</a:t>
            </a:r>
            <a:r>
              <a:rPr lang="en-US" altLang="zh-CN" sz="1400" b="1" dirty="0"/>
              <a:t>("</a:t>
            </a:r>
            <a:r>
              <a:rPr lang="zh-CN" altLang="en-US" sz="1400" b="1" dirty="0"/>
              <a:t>登记人数</a:t>
            </a:r>
            <a:r>
              <a:rPr lang="en-US" altLang="zh-CN" sz="1400" b="1" dirty="0"/>
              <a:t>" + </a:t>
            </a:r>
            <a:r>
              <a:rPr lang="en-US" altLang="zh-CN" sz="1400" b="1" dirty="0" err="1"/>
              <a:t>num</a:t>
            </a:r>
            <a:r>
              <a:rPr lang="en-US" altLang="zh-CN" sz="1400" b="1" dirty="0"/>
              <a:t> );</a:t>
            </a:r>
          </a:p>
          <a:p>
            <a:pPr>
              <a:lnSpc>
                <a:spcPct val="80000"/>
              </a:lnSpc>
            </a:pPr>
            <a:r>
              <a:rPr lang="en-US" altLang="zh-CN" sz="1400" b="1" dirty="0"/>
              <a:t>        }</a:t>
            </a:r>
          </a:p>
          <a:p>
            <a:pPr>
              <a:lnSpc>
                <a:spcPct val="80000"/>
              </a:lnSpc>
            </a:pPr>
            <a:r>
              <a:rPr lang="en-US" altLang="zh-CN" sz="1400" b="1" dirty="0"/>
              <a:t>        public void manager() {</a:t>
            </a:r>
          </a:p>
          <a:p>
            <a:pPr>
              <a:lnSpc>
                <a:spcPct val="80000"/>
              </a:lnSpc>
            </a:pPr>
            <a:r>
              <a:rPr lang="en-US" altLang="zh-CN" sz="1400" b="1" dirty="0"/>
              <a:t> 	try {</a:t>
            </a:r>
          </a:p>
          <a:p>
            <a:pPr>
              <a:lnSpc>
                <a:spcPct val="80000"/>
              </a:lnSpc>
            </a:pPr>
            <a:r>
              <a:rPr lang="en-US" altLang="zh-CN" sz="1400" b="1" dirty="0"/>
              <a:t>	           </a:t>
            </a:r>
            <a:r>
              <a:rPr lang="en-US" altLang="zh-CN" sz="1400" b="1" dirty="0" err="1"/>
              <a:t>regist</a:t>
            </a:r>
            <a:r>
              <a:rPr lang="en-US" altLang="zh-CN" sz="1400" b="1" dirty="0"/>
              <a:t>(100);</a:t>
            </a:r>
          </a:p>
          <a:p>
            <a:pPr>
              <a:lnSpc>
                <a:spcPct val="80000"/>
              </a:lnSpc>
            </a:pPr>
            <a:r>
              <a:rPr lang="en-US" altLang="zh-CN" sz="1400" b="1" dirty="0"/>
              <a:t> 	} catch (</a:t>
            </a:r>
            <a:r>
              <a:rPr lang="en-US" altLang="zh-CN" sz="1400" b="1" dirty="0" err="1"/>
              <a:t>MyException</a:t>
            </a:r>
            <a:r>
              <a:rPr lang="en-US" altLang="zh-CN" sz="1400" b="1" dirty="0"/>
              <a:t> e) {</a:t>
            </a:r>
          </a:p>
          <a:p>
            <a:pPr>
              <a:lnSpc>
                <a:spcPct val="80000"/>
              </a:lnSpc>
            </a:pPr>
            <a:r>
              <a:rPr lang="en-US" altLang="zh-CN" sz="1400" b="1" dirty="0"/>
              <a:t> 	           </a:t>
            </a:r>
            <a:r>
              <a:rPr lang="en-US" altLang="zh-CN" sz="1400" b="1" dirty="0" err="1"/>
              <a:t>System.out.print</a:t>
            </a:r>
            <a:r>
              <a:rPr lang="en-US" altLang="zh-CN" sz="1400" b="1" dirty="0"/>
              <a:t>("</a:t>
            </a:r>
            <a:r>
              <a:rPr lang="zh-CN" altLang="en-US" sz="1400" b="1" dirty="0"/>
              <a:t>登记失败，出错种类</a:t>
            </a:r>
            <a:r>
              <a:rPr lang="en-US" altLang="zh-CN" sz="1400" b="1" dirty="0"/>
              <a:t>"+</a:t>
            </a:r>
            <a:r>
              <a:rPr lang="en-US" altLang="zh-CN" sz="1400" b="1" dirty="0" err="1"/>
              <a:t>e.getId</a:t>
            </a:r>
            <a:r>
              <a:rPr lang="en-US" altLang="zh-CN" sz="1400" b="1" dirty="0"/>
              <a:t>());	 	</a:t>
            </a:r>
          </a:p>
          <a:p>
            <a:pPr>
              <a:lnSpc>
                <a:spcPct val="80000"/>
              </a:lnSpc>
            </a:pPr>
            <a:r>
              <a:rPr lang="en-US" altLang="zh-CN" sz="1400" b="1" dirty="0"/>
              <a:t>	}</a:t>
            </a:r>
          </a:p>
          <a:p>
            <a:pPr>
              <a:lnSpc>
                <a:spcPct val="80000"/>
              </a:lnSpc>
            </a:pPr>
            <a:r>
              <a:rPr lang="en-US" altLang="zh-CN" sz="1400" b="1" dirty="0"/>
              <a:t>	</a:t>
            </a:r>
            <a:r>
              <a:rPr lang="en-US" altLang="zh-CN" sz="1400" b="1" dirty="0" err="1"/>
              <a:t>System.out.print</a:t>
            </a:r>
            <a:r>
              <a:rPr lang="en-US" altLang="zh-CN" sz="1400" b="1" dirty="0"/>
              <a:t>("</a:t>
            </a:r>
            <a:r>
              <a:rPr lang="zh-CN" altLang="en-US" sz="1400" b="1" dirty="0"/>
              <a:t>本次登记操作结束</a:t>
            </a:r>
            <a:r>
              <a:rPr lang="en-US" altLang="zh-CN" sz="1400" b="1" dirty="0"/>
              <a:t>");</a:t>
            </a:r>
          </a:p>
          <a:p>
            <a:pPr>
              <a:lnSpc>
                <a:spcPct val="80000"/>
              </a:lnSpc>
            </a:pPr>
            <a:r>
              <a:rPr lang="en-US" altLang="zh-CN" sz="1400" b="1" dirty="0"/>
              <a:t>       }</a:t>
            </a:r>
          </a:p>
          <a:p>
            <a:pPr>
              <a:lnSpc>
                <a:spcPct val="80000"/>
              </a:lnSpc>
            </a:pPr>
            <a:r>
              <a:rPr lang="en-US" altLang="zh-CN" sz="1400" b="1" dirty="0"/>
              <a:t>       public static void main(String </a:t>
            </a:r>
            <a:r>
              <a:rPr lang="en-US" altLang="zh-CN" sz="1400" b="1" dirty="0" err="1"/>
              <a:t>args</a:t>
            </a:r>
            <a:r>
              <a:rPr lang="en-US" altLang="zh-CN" sz="1400" b="1" dirty="0"/>
              <a:t>[]){</a:t>
            </a:r>
          </a:p>
          <a:p>
            <a:pPr>
              <a:lnSpc>
                <a:spcPct val="80000"/>
              </a:lnSpc>
            </a:pPr>
            <a:r>
              <a:rPr lang="en-US" altLang="zh-CN" sz="1400" b="1" dirty="0"/>
              <a:t>	Test8_6 t = new Test8_6();</a:t>
            </a:r>
          </a:p>
          <a:p>
            <a:pPr>
              <a:lnSpc>
                <a:spcPct val="80000"/>
              </a:lnSpc>
            </a:pPr>
            <a:r>
              <a:rPr lang="en-US" altLang="zh-CN" sz="1400" b="1" dirty="0"/>
              <a:t>	</a:t>
            </a:r>
            <a:r>
              <a:rPr lang="en-US" altLang="zh-CN" sz="1400" b="1" dirty="0" err="1"/>
              <a:t>t.manager</a:t>
            </a:r>
            <a:r>
              <a:rPr lang="en-US" altLang="zh-CN" sz="1400" b="1" dirty="0"/>
              <a:t>();</a:t>
            </a:r>
          </a:p>
          <a:p>
            <a:pPr>
              <a:lnSpc>
                <a:spcPct val="80000"/>
              </a:lnSpc>
            </a:pPr>
            <a:r>
              <a:rPr lang="en-US" altLang="zh-CN" sz="1400" b="1" dirty="0"/>
              <a:t>       }</a:t>
            </a:r>
          </a:p>
          <a:p>
            <a:pPr>
              <a:lnSpc>
                <a:spcPct val="80000"/>
              </a:lnSpc>
            </a:pPr>
            <a:r>
              <a:rPr lang="en-US" altLang="zh-CN" sz="1400" b="1" dirty="0"/>
              <a:t>}</a:t>
            </a:r>
          </a:p>
          <a:p>
            <a:endParaRPr kumimoji="1" lang="zh-CN" altLang="en-US" sz="14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08327" y="0"/>
            <a:ext cx="12500327" cy="780995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975544" y="474418"/>
            <a:ext cx="8229600" cy="1000132"/>
          </a:xfrm>
        </p:spPr>
        <p:txBody>
          <a:bodyPr>
            <a:normAutofit/>
          </a:bodyPr>
          <a:lstStyle/>
          <a:p>
            <a:r>
              <a:rPr lang="en-US" altLang="zh-CN" sz="4000" b="1" dirty="0">
                <a:solidFill>
                  <a:srgbClr val="00B05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JAVA</a:t>
            </a:r>
            <a:r>
              <a:rPr lang="zh-CN" altLang="en-US" sz="4000" b="1" dirty="0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 Unicode MS" pitchFamily="34" charset="-122"/>
              </a:rPr>
              <a:t>基础课程内容</a:t>
            </a:r>
            <a:endParaRPr lang="zh-CN" altLang="en-US" sz="4000" dirty="0">
              <a:solidFill>
                <a:srgbClr val="00B050"/>
              </a:solidFill>
              <a:latin typeface="黑体" panose="02010609060101010101" pitchFamily="49" charset="-122"/>
              <a:ea typeface="黑体" panose="02010609060101010101" pitchFamily="49" charset="-122"/>
              <a:cs typeface="Arial Unicode MS" pitchFamily="34" charset="-122"/>
            </a:endParaRPr>
          </a:p>
        </p:txBody>
      </p:sp>
      <p:sp>
        <p:nvSpPr>
          <p:cNvPr id="5" name="内容占位符 2"/>
          <p:cNvSpPr>
            <a:spLocks noGrp="1"/>
          </p:cNvSpPr>
          <p:nvPr>
            <p:ph idx="1"/>
          </p:nvPr>
        </p:nvSpPr>
        <p:spPr>
          <a:xfrm>
            <a:off x="1037063" y="1703664"/>
            <a:ext cx="4071966" cy="4500594"/>
          </a:xfrm>
        </p:spPr>
        <p:txBody>
          <a:bodyPr>
            <a:noAutofit/>
          </a:bodyPr>
          <a:lstStyle/>
          <a:p>
            <a:r>
              <a:rPr lang="zh-CN" altLang="en-US" sz="2400" dirty="0">
                <a:solidFill>
                  <a:srgbClr val="92D050"/>
                </a:solidFill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第一章 </a:t>
            </a:r>
            <a:r>
              <a:rPr lang="en-US" altLang="zh-CN" sz="2400" dirty="0">
                <a:solidFill>
                  <a:srgbClr val="92D050"/>
                </a:solidFill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Java</a:t>
            </a:r>
            <a:r>
              <a:rPr lang="zh-CN" altLang="en-US" sz="2400" dirty="0">
                <a:solidFill>
                  <a:srgbClr val="92D050"/>
                </a:solidFill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语言概述              </a:t>
            </a:r>
          </a:p>
          <a:p>
            <a:r>
              <a:rPr lang="zh-CN" altLang="en-US" sz="2400" dirty="0">
                <a:solidFill>
                  <a:srgbClr val="00B050"/>
                </a:solidFill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第二章 基本语法</a:t>
            </a:r>
          </a:p>
          <a:p>
            <a:r>
              <a:rPr lang="zh-CN" altLang="en-US" sz="2400" dirty="0">
                <a:solidFill>
                  <a:srgbClr val="00B050"/>
                </a:solidFill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第三章 面向对象</a:t>
            </a:r>
          </a:p>
          <a:p>
            <a:r>
              <a:rPr lang="zh-CN" altLang="en-US" sz="2400" dirty="0">
                <a:solidFill>
                  <a:srgbClr val="00B050"/>
                </a:solidFill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第四章 </a:t>
            </a:r>
            <a:r>
              <a:rPr lang="en-US" altLang="zh-CN" sz="2400" dirty="0">
                <a:solidFill>
                  <a:srgbClr val="00B050"/>
                </a:solidFill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Java </a:t>
            </a:r>
            <a:r>
              <a:rPr lang="zh-CN" altLang="en-US" sz="2400" dirty="0">
                <a:solidFill>
                  <a:srgbClr val="00B050"/>
                </a:solidFill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类设计</a:t>
            </a:r>
            <a:endParaRPr lang="en-US" altLang="zh-CN" sz="2400" dirty="0">
              <a:solidFill>
                <a:srgbClr val="00B050"/>
              </a:solidFill>
              <a:latin typeface="Arial" panose="020B0604020202020204" pitchFamily="34" charset="0"/>
              <a:ea typeface="华文细黑" pitchFamily="2" charset="-122"/>
              <a:cs typeface="Arial" panose="020B0604020202020204" pitchFamily="34" charset="0"/>
            </a:endParaRPr>
          </a:p>
          <a:p>
            <a:r>
              <a:rPr lang="zh-CN" altLang="en-US" sz="2400" dirty="0">
                <a:solidFill>
                  <a:srgbClr val="00B050"/>
                </a:solidFill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第五章 高级类特性</a:t>
            </a:r>
          </a:p>
          <a:p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第六章 异常处理</a:t>
            </a:r>
          </a:p>
          <a:p>
            <a:r>
              <a:rPr lang="zh-CN" altLang="en-US" sz="2400" dirty="0">
                <a:solidFill>
                  <a:srgbClr val="00B050"/>
                </a:solidFill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第七章 </a:t>
            </a:r>
            <a:r>
              <a:rPr lang="en-US" altLang="zh-CN" sz="2400" dirty="0">
                <a:solidFill>
                  <a:srgbClr val="00B050"/>
                </a:solidFill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Java </a:t>
            </a:r>
            <a:r>
              <a:rPr lang="zh-CN" altLang="en-US" sz="2400" dirty="0">
                <a:solidFill>
                  <a:srgbClr val="00B050"/>
                </a:solidFill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集合</a:t>
            </a:r>
          </a:p>
          <a:p>
            <a:r>
              <a:rPr lang="zh-CN" altLang="en-US" sz="2400" dirty="0">
                <a:solidFill>
                  <a:srgbClr val="00B050"/>
                </a:solidFill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第八章 泛型</a:t>
            </a:r>
            <a:endParaRPr lang="en-US" altLang="zh-CN" sz="2400" dirty="0">
              <a:solidFill>
                <a:srgbClr val="00B050"/>
              </a:solidFill>
              <a:latin typeface="Arial" panose="020B0604020202020204" pitchFamily="34" charset="0"/>
              <a:ea typeface="华文细黑" pitchFamily="2" charset="-122"/>
              <a:cs typeface="Arial" panose="020B0604020202020204" pitchFamily="34" charset="0"/>
            </a:endParaRPr>
          </a:p>
          <a:p>
            <a:r>
              <a:rPr lang="zh-CN" altLang="en-US" sz="2400" dirty="0">
                <a:solidFill>
                  <a:srgbClr val="00B050"/>
                </a:solidFill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第九章 注解 </a:t>
            </a:r>
            <a:r>
              <a:rPr lang="en-US" altLang="zh-CN" sz="2400" dirty="0">
                <a:solidFill>
                  <a:srgbClr val="00B050"/>
                </a:solidFill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&amp; </a:t>
            </a:r>
            <a:r>
              <a:rPr lang="zh-CN" altLang="en-US" sz="2400" dirty="0">
                <a:solidFill>
                  <a:srgbClr val="00B050"/>
                </a:solidFill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枚举</a:t>
            </a:r>
            <a:endParaRPr lang="en-US" altLang="zh-CN" sz="2400" dirty="0">
              <a:solidFill>
                <a:srgbClr val="00B050"/>
              </a:solidFill>
              <a:latin typeface="Arial" panose="020B0604020202020204" pitchFamily="34" charset="0"/>
              <a:ea typeface="华文细黑" pitchFamily="2" charset="-122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zh-CN" altLang="en-US" sz="2400" dirty="0">
                <a:solidFill>
                  <a:srgbClr val="00B050"/>
                </a:solidFill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第十章 </a:t>
            </a:r>
            <a:r>
              <a:rPr lang="en-US" altLang="zh-CN" sz="2400" dirty="0">
                <a:solidFill>
                  <a:srgbClr val="00B050"/>
                </a:solidFill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IO</a:t>
            </a:r>
            <a:r>
              <a:rPr lang="zh-CN" altLang="en-US" sz="2400" dirty="0">
                <a:solidFill>
                  <a:srgbClr val="00B050"/>
                </a:solidFill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              </a:t>
            </a:r>
          </a:p>
        </p:txBody>
      </p:sp>
      <p:sp>
        <p:nvSpPr>
          <p:cNvPr id="6" name="内容占位符 2"/>
          <p:cNvSpPr txBox="1"/>
          <p:nvPr/>
        </p:nvSpPr>
        <p:spPr>
          <a:xfrm>
            <a:off x="5297714" y="1674637"/>
            <a:ext cx="4071966" cy="44291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zh-CN" altLang="en-US" sz="2400" dirty="0">
                <a:solidFill>
                  <a:srgbClr val="00B050"/>
                </a:solidFill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第十一章 线程</a:t>
            </a:r>
            <a:endParaRPr lang="en-US" altLang="zh-CN" sz="2400" dirty="0">
              <a:solidFill>
                <a:srgbClr val="00B050"/>
              </a:solidFill>
              <a:latin typeface="Arial" panose="020B0604020202020204" pitchFamily="34" charset="0"/>
              <a:ea typeface="华文细黑" pitchFamily="2" charset="-122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sz="2400" dirty="0">
                <a:solidFill>
                  <a:srgbClr val="00B050"/>
                </a:solidFill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第十二章 </a:t>
            </a:r>
            <a:r>
              <a:rPr lang="en-US" altLang="zh-CN" sz="2400" dirty="0">
                <a:solidFill>
                  <a:srgbClr val="00B050"/>
                </a:solidFill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Java </a:t>
            </a:r>
            <a:r>
              <a:rPr lang="zh-CN" altLang="en-US" sz="2400" dirty="0">
                <a:solidFill>
                  <a:srgbClr val="00B050"/>
                </a:solidFill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常用类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sz="2400" dirty="0">
                <a:solidFill>
                  <a:srgbClr val="00B050"/>
                </a:solidFill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第十三章 </a:t>
            </a:r>
            <a:r>
              <a:rPr lang="en-US" altLang="zh-CN" sz="2400" dirty="0">
                <a:solidFill>
                  <a:srgbClr val="00B050"/>
                </a:solidFill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Java </a:t>
            </a:r>
            <a:r>
              <a:rPr lang="zh-CN" altLang="en-US" sz="2400" dirty="0">
                <a:solidFill>
                  <a:srgbClr val="00B050"/>
                </a:solidFill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反射</a:t>
            </a:r>
            <a:endParaRPr lang="en-US" altLang="zh-CN" sz="2400" dirty="0">
              <a:solidFill>
                <a:srgbClr val="00B050"/>
              </a:solidFill>
              <a:latin typeface="Arial" panose="020B0604020202020204" pitchFamily="34" charset="0"/>
              <a:ea typeface="华文细黑" pitchFamily="2" charset="-122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sz="2400" dirty="0">
                <a:solidFill>
                  <a:srgbClr val="00B050"/>
                </a:solidFill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第十四章 </a:t>
            </a:r>
            <a:r>
              <a:rPr lang="en-US" altLang="zh-CN" sz="2400" dirty="0">
                <a:solidFill>
                  <a:srgbClr val="00B050"/>
                </a:solidFill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Java </a:t>
            </a:r>
            <a:r>
              <a:rPr lang="zh-CN" altLang="en-US" sz="2400" dirty="0">
                <a:solidFill>
                  <a:srgbClr val="00B050"/>
                </a:solidFill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网络编程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998399" y="520003"/>
            <a:ext cx="8229600" cy="770428"/>
          </a:xfrm>
        </p:spPr>
        <p:txBody>
          <a:bodyPr>
            <a:normAutofit/>
          </a:bodyPr>
          <a:lstStyle/>
          <a:p>
            <a:r>
              <a:rPr lang="zh-CN" altLang="en-US" sz="4000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本章内容</a:t>
            </a:r>
          </a:p>
        </p:txBody>
      </p:sp>
      <p:sp>
        <p:nvSpPr>
          <p:cNvPr id="5" name="内容占位符 2"/>
          <p:cNvSpPr>
            <a:spLocks noGrp="1"/>
          </p:cNvSpPr>
          <p:nvPr>
            <p:ph idx="1"/>
          </p:nvPr>
        </p:nvSpPr>
        <p:spPr>
          <a:xfrm>
            <a:off x="965625" y="1828335"/>
            <a:ext cx="8215370" cy="4329130"/>
          </a:xfrm>
        </p:spPr>
        <p:txBody>
          <a:bodyPr>
            <a:noAutofit/>
          </a:bodyPr>
          <a:lstStyle/>
          <a:p>
            <a:pPr marL="457200" indent="-4572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zh-CN" altLang="en-US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异常概述</a:t>
            </a:r>
            <a:endParaRPr lang="en-US" altLang="zh-CN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marL="457200" indent="-4572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zh-CN" altLang="en-US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异常处理机制</a:t>
            </a:r>
            <a:endParaRPr lang="en-US" altLang="zh-CN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marL="457200" indent="-4572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zh-CN" altLang="en-US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使用 </a:t>
            </a:r>
            <a:r>
              <a:rPr lang="en-US" altLang="zh-CN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try…catch…finally </a:t>
            </a:r>
            <a:r>
              <a:rPr lang="zh-CN" altLang="en-US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处理异常</a:t>
            </a:r>
            <a:endParaRPr lang="en-US" altLang="zh-CN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marL="457200" indent="-4572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zh-CN" altLang="en-US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声明抛出异常</a:t>
            </a:r>
            <a:endParaRPr lang="en-US" altLang="zh-CN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marL="457200" indent="-4572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zh-CN" altLang="en-US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人工抛出异常</a:t>
            </a:r>
            <a:endParaRPr lang="en-US" altLang="zh-CN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marL="457200" indent="-4572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zh-CN" altLang="en-US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创建用户自定义异常类</a:t>
            </a:r>
            <a:endParaRPr lang="en-US" altLang="zh-CN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972457" y="569405"/>
            <a:ext cx="8912509" cy="861647"/>
          </a:xfrm>
        </p:spPr>
        <p:txBody>
          <a:bodyPr/>
          <a:lstStyle/>
          <a:p>
            <a:r>
              <a:rPr lang="en-US" altLang="zh-CN" sz="3600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Java</a:t>
            </a:r>
            <a:r>
              <a:rPr lang="zh-CN" altLang="en-US" sz="3600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异常</a:t>
            </a:r>
            <a:endParaRPr lang="zh-CN" altLang="en-US" sz="3600" b="1" dirty="0">
              <a:latin typeface="黑体" panose="02010609060101010101" pitchFamily="49" charset="-122"/>
              <a:ea typeface="黑体" panose="02010609060101010101" pitchFamily="49" charset="-122"/>
              <a:cs typeface="Arial Unicode MS" pitchFamily="34" charset="-122"/>
            </a:endParaRPr>
          </a:p>
        </p:txBody>
      </p:sp>
      <p:sp>
        <p:nvSpPr>
          <p:cNvPr id="5" name="内容占位符 2"/>
          <p:cNvSpPr>
            <a:spLocks noGrp="1"/>
          </p:cNvSpPr>
          <p:nvPr>
            <p:ph idx="1"/>
          </p:nvPr>
        </p:nvSpPr>
        <p:spPr>
          <a:xfrm>
            <a:off x="938125" y="1358481"/>
            <a:ext cx="9706708" cy="4853354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</a:pPr>
            <a:r>
              <a:rPr lang="zh-CN" altLang="en-US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任何一种程序设计语言设计的程序在运行时都有可能出现错误，例如除数为</a:t>
            </a:r>
            <a:r>
              <a:rPr lang="en-US" altLang="zh-CN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0</a:t>
            </a:r>
            <a:r>
              <a:rPr lang="zh-CN" altLang="en-US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，数组下标越界，要读写的文件不存在等等。</a:t>
            </a:r>
          </a:p>
          <a:p>
            <a:pPr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</a:pPr>
            <a:r>
              <a:rPr lang="zh-CN" altLang="en-US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捕获错误最理想的是在编译期间，但有的错误只有在运行时才会发生。</a:t>
            </a:r>
          </a:p>
          <a:p>
            <a:pPr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</a:pPr>
            <a:r>
              <a:rPr lang="zh-CN" altLang="en-US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对于这些错误，一般有两种解决方法：</a:t>
            </a:r>
            <a:endParaRPr lang="en-US" altLang="zh-CN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lvl="1"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</a:pPr>
            <a:r>
              <a:rPr lang="zh-CN" altLang="en-US" sz="28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遇到错误就终止程序的运行。</a:t>
            </a:r>
            <a:endParaRPr lang="en-US" altLang="zh-CN" sz="28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lvl="1"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</a:pPr>
            <a:r>
              <a:rPr lang="zh-CN" altLang="en-US" sz="28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由程序员在编写程序时，就考虑到错误的检测、错误消息的提示，以及错误的处理。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26886" y="394154"/>
            <a:ext cx="10515600" cy="795460"/>
          </a:xfrm>
        </p:spPr>
        <p:txBody>
          <a:bodyPr/>
          <a:lstStyle/>
          <a:p>
            <a:r>
              <a:rPr lang="en-US" altLang="zh-CN" sz="3200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Java</a:t>
            </a:r>
            <a:r>
              <a:rPr lang="zh-CN" altLang="en-US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异常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83342" y="1226178"/>
            <a:ext cx="10515600" cy="5139471"/>
          </a:xfrm>
        </p:spPr>
        <p:txBody>
          <a:bodyPr/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zh-CN" altLang="en-US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异常：在</a:t>
            </a:r>
            <a:r>
              <a:rPr lang="en-US" altLang="zh-CN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Java</a:t>
            </a:r>
            <a:r>
              <a:rPr lang="zh-CN" altLang="en-US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语言中，将程序执行中发生的不正常情况称为“异常”</a:t>
            </a:r>
            <a:r>
              <a:rPr lang="zh-CN" altLang="en-US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。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zh-CN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Java</a:t>
            </a:r>
            <a:r>
              <a:rPr lang="zh-CN" altLang="en-US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中的异常用于处理非预期的情况，如文件没找到，网络错误，非法的参数</a:t>
            </a:r>
          </a:p>
          <a:p>
            <a:pPr algn="just">
              <a:buNone/>
            </a:pPr>
            <a:r>
              <a:rPr lang="en-US" altLang="zh-CN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Java</a:t>
            </a:r>
            <a:r>
              <a:rPr lang="zh-CN" altLang="en-US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程序运行过程中所发生的异常事件可分为两类：</a:t>
            </a:r>
          </a:p>
          <a:p>
            <a:pPr algn="just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altLang="zh-CN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Error:</a:t>
            </a:r>
            <a:r>
              <a:rPr lang="en-US" altLang="zh-CN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 JVM</a:t>
            </a:r>
            <a:r>
              <a:rPr lang="zh-CN" altLang="en-US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系统内部错误、资源耗尽等严重情况</a:t>
            </a:r>
          </a:p>
          <a:p>
            <a:pPr algn="just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altLang="zh-CN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Exception:</a:t>
            </a:r>
            <a:r>
              <a:rPr lang="en-US" altLang="zh-CN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其它因编程错误或偶然的外在因素导致的一般性问题，例如：</a:t>
            </a:r>
          </a:p>
          <a:p>
            <a:pPr lvl="1" algn="just"/>
            <a:r>
              <a:rPr lang="zh-CN" altLang="en-US" sz="28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空指针访问</a:t>
            </a:r>
          </a:p>
          <a:p>
            <a:pPr lvl="1" algn="just"/>
            <a:r>
              <a:rPr lang="zh-CN" altLang="en-US" sz="28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试图读取不存在的文件</a:t>
            </a:r>
          </a:p>
          <a:p>
            <a:pPr lvl="1" algn="just"/>
            <a:r>
              <a:rPr lang="zh-CN" altLang="en-US" sz="28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网络连接中断</a:t>
            </a:r>
            <a:endParaRPr kumimoji="1" lang="zh-CN" altLang="en-US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86972" y="452211"/>
            <a:ext cx="10918371" cy="777875"/>
          </a:xfrm>
        </p:spPr>
        <p:txBody>
          <a:bodyPr/>
          <a:lstStyle/>
          <a:p>
            <a:r>
              <a:rPr lang="en-US" altLang="zh-CN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Java</a:t>
            </a:r>
            <a:r>
              <a:rPr lang="zh-CN" altLang="en-US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异常举例</a:t>
            </a:r>
            <a:r>
              <a:rPr lang="en-US" altLang="zh-CN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(1)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16280" y="1397280"/>
            <a:ext cx="11019692" cy="5157055"/>
          </a:xfrm>
        </p:spPr>
        <p:txBody>
          <a:bodyPr/>
          <a:lstStyle/>
          <a:p>
            <a:pPr algn="just">
              <a:spcBef>
                <a:spcPct val="0"/>
              </a:spcBef>
              <a:buNone/>
            </a:pPr>
            <a:r>
              <a:rPr lang="en-US" altLang="zh-CN" sz="2400" dirty="0">
                <a:latin typeface="Consolas" panose="020B0609020204030204" pitchFamily="49" charset="0"/>
                <a:ea typeface="Arial Unicode MS" pitchFamily="34" charset="-122"/>
                <a:cs typeface="Consolas" panose="020B0609020204030204" pitchFamily="49" charset="0"/>
              </a:rPr>
              <a:t>public class Test01{</a:t>
            </a:r>
          </a:p>
          <a:p>
            <a:pPr algn="just">
              <a:spcBef>
                <a:spcPct val="0"/>
              </a:spcBef>
              <a:buNone/>
            </a:pPr>
            <a:r>
              <a:rPr lang="en-US" altLang="zh-CN" sz="2400" dirty="0">
                <a:latin typeface="Consolas" panose="020B0609020204030204" pitchFamily="49" charset="0"/>
                <a:ea typeface="Arial Unicode MS" pitchFamily="34" charset="-122"/>
                <a:cs typeface="Consolas" panose="020B0609020204030204" pitchFamily="49" charset="0"/>
              </a:rPr>
              <a:t>	public static void main(String[] </a:t>
            </a:r>
            <a:r>
              <a:rPr lang="en-US" altLang="zh-CN" sz="2400" dirty="0" err="1">
                <a:latin typeface="Consolas" panose="020B0609020204030204" pitchFamily="49" charset="0"/>
                <a:ea typeface="Arial Unicode MS" pitchFamily="34" charset="-122"/>
                <a:cs typeface="Consolas" panose="020B0609020204030204" pitchFamily="49" charset="0"/>
              </a:rPr>
              <a:t>args</a:t>
            </a:r>
            <a:r>
              <a:rPr lang="en-US" altLang="zh-CN" sz="2400" dirty="0">
                <a:latin typeface="Consolas" panose="020B0609020204030204" pitchFamily="49" charset="0"/>
                <a:ea typeface="Arial Unicode MS" pitchFamily="34" charset="-122"/>
                <a:cs typeface="Consolas" panose="020B0609020204030204" pitchFamily="49" charset="0"/>
              </a:rPr>
              <a:t>) {</a:t>
            </a:r>
          </a:p>
          <a:p>
            <a:pPr algn="just">
              <a:spcBef>
                <a:spcPct val="0"/>
              </a:spcBef>
              <a:buNone/>
            </a:pPr>
            <a:r>
              <a:rPr lang="en-US" altLang="zh-CN" sz="2400" dirty="0">
                <a:latin typeface="Consolas" panose="020B0609020204030204" pitchFamily="49" charset="0"/>
                <a:ea typeface="Arial Unicode MS" pitchFamily="34" charset="-122"/>
                <a:cs typeface="Consolas" panose="020B0609020204030204" pitchFamily="49" charset="0"/>
              </a:rPr>
              <a:t>      	String friends[]={"</a:t>
            </a:r>
            <a:r>
              <a:rPr lang="en-US" altLang="zh-CN" sz="2400" dirty="0" err="1">
                <a:latin typeface="Consolas" panose="020B0609020204030204" pitchFamily="49" charset="0"/>
                <a:ea typeface="Arial Unicode MS" pitchFamily="34" charset="-122"/>
                <a:cs typeface="Consolas" panose="020B0609020204030204" pitchFamily="49" charset="0"/>
              </a:rPr>
              <a:t>lisa</a:t>
            </a:r>
            <a:r>
              <a:rPr lang="en-US" altLang="zh-CN" sz="2400" dirty="0">
                <a:latin typeface="Consolas" panose="020B0609020204030204" pitchFamily="49" charset="0"/>
                <a:ea typeface="Arial Unicode MS" pitchFamily="34" charset="-122"/>
                <a:cs typeface="Consolas" panose="020B0609020204030204" pitchFamily="49" charset="0"/>
              </a:rPr>
              <a:t>","</a:t>
            </a:r>
            <a:r>
              <a:rPr lang="en-US" altLang="zh-CN" sz="2400" dirty="0" err="1">
                <a:latin typeface="Consolas" panose="020B0609020204030204" pitchFamily="49" charset="0"/>
                <a:ea typeface="Arial Unicode MS" pitchFamily="34" charset="-122"/>
                <a:cs typeface="Consolas" panose="020B0609020204030204" pitchFamily="49" charset="0"/>
              </a:rPr>
              <a:t>bily</a:t>
            </a:r>
            <a:r>
              <a:rPr lang="en-US" altLang="zh-CN" sz="2400" dirty="0">
                <a:latin typeface="Consolas" panose="020B0609020204030204" pitchFamily="49" charset="0"/>
                <a:ea typeface="Arial Unicode MS" pitchFamily="34" charset="-122"/>
                <a:cs typeface="Consolas" panose="020B0609020204030204" pitchFamily="49" charset="0"/>
              </a:rPr>
              <a:t>","</a:t>
            </a:r>
            <a:r>
              <a:rPr lang="en-US" altLang="zh-CN" sz="2400" dirty="0" err="1">
                <a:latin typeface="Consolas" panose="020B0609020204030204" pitchFamily="49" charset="0"/>
                <a:ea typeface="Arial Unicode MS" pitchFamily="34" charset="-122"/>
                <a:cs typeface="Consolas" panose="020B0609020204030204" pitchFamily="49" charset="0"/>
              </a:rPr>
              <a:t>kessy</a:t>
            </a:r>
            <a:r>
              <a:rPr lang="en-US" altLang="zh-CN" sz="2400" dirty="0">
                <a:latin typeface="Consolas" panose="020B0609020204030204" pitchFamily="49" charset="0"/>
                <a:ea typeface="Arial Unicode MS" pitchFamily="34" charset="-122"/>
                <a:cs typeface="Consolas" panose="020B0609020204030204" pitchFamily="49" charset="0"/>
              </a:rPr>
              <a:t>"};</a:t>
            </a:r>
          </a:p>
          <a:p>
            <a:pPr algn="just">
              <a:spcBef>
                <a:spcPct val="0"/>
              </a:spcBef>
              <a:buNone/>
            </a:pPr>
            <a:r>
              <a:rPr lang="en-US" altLang="zh-CN" sz="2400" dirty="0">
                <a:latin typeface="Consolas" panose="020B0609020204030204" pitchFamily="49" charset="0"/>
                <a:ea typeface="Arial Unicode MS" pitchFamily="34" charset="-122"/>
                <a:cs typeface="Consolas" panose="020B0609020204030204" pitchFamily="49" charset="0"/>
              </a:rPr>
              <a:t>      	for(</a:t>
            </a:r>
            <a:r>
              <a:rPr lang="en-US" altLang="zh-CN" sz="2400" dirty="0" err="1">
                <a:latin typeface="Consolas" panose="020B0609020204030204" pitchFamily="49" charset="0"/>
                <a:ea typeface="Arial Unicode MS" pitchFamily="34" charset="-122"/>
                <a:cs typeface="Consolas" panose="020B0609020204030204" pitchFamily="49" charset="0"/>
              </a:rPr>
              <a:t>int</a:t>
            </a:r>
            <a:r>
              <a:rPr lang="en-US" altLang="zh-CN" sz="2400" dirty="0">
                <a:latin typeface="Consolas" panose="020B0609020204030204" pitchFamily="49" charset="0"/>
                <a:ea typeface="Arial Unicode MS" pitchFamily="34" charset="-122"/>
                <a:cs typeface="Consolas" panose="020B0609020204030204" pitchFamily="49" charset="0"/>
              </a:rPr>
              <a:t> </a:t>
            </a:r>
            <a:r>
              <a:rPr lang="en-US" altLang="zh-CN" sz="2400" dirty="0" err="1">
                <a:latin typeface="Consolas" panose="020B0609020204030204" pitchFamily="49" charset="0"/>
                <a:ea typeface="Arial Unicode MS" pitchFamily="34" charset="-122"/>
                <a:cs typeface="Consolas" panose="020B0609020204030204" pitchFamily="49" charset="0"/>
              </a:rPr>
              <a:t>i</a:t>
            </a:r>
            <a:r>
              <a:rPr lang="en-US" altLang="zh-CN" sz="2400" dirty="0">
                <a:latin typeface="Consolas" panose="020B0609020204030204" pitchFamily="49" charset="0"/>
                <a:ea typeface="Arial Unicode MS" pitchFamily="34" charset="-122"/>
                <a:cs typeface="Consolas" panose="020B0609020204030204" pitchFamily="49" charset="0"/>
              </a:rPr>
              <a:t>=0;i&lt;5;i++){</a:t>
            </a:r>
          </a:p>
          <a:p>
            <a:pPr algn="just">
              <a:spcBef>
                <a:spcPct val="0"/>
              </a:spcBef>
              <a:buNone/>
            </a:pPr>
            <a:r>
              <a:rPr lang="en-US" altLang="zh-CN" sz="2400" dirty="0">
                <a:latin typeface="Consolas" panose="020B0609020204030204" pitchFamily="49" charset="0"/>
                <a:ea typeface="Arial Unicode MS" pitchFamily="34" charset="-122"/>
                <a:cs typeface="Consolas" panose="020B0609020204030204" pitchFamily="49" charset="0"/>
              </a:rPr>
              <a:t>           </a:t>
            </a:r>
            <a:r>
              <a:rPr lang="en-US" altLang="zh-CN" sz="2400" dirty="0" err="1">
                <a:latin typeface="Consolas" panose="020B0609020204030204" pitchFamily="49" charset="0"/>
                <a:ea typeface="Arial Unicode MS" pitchFamily="34" charset="-122"/>
                <a:cs typeface="Consolas" panose="020B0609020204030204" pitchFamily="49" charset="0"/>
              </a:rPr>
              <a:t>System.out.println</a:t>
            </a:r>
            <a:r>
              <a:rPr lang="en-US" altLang="zh-CN" sz="2400" dirty="0">
                <a:latin typeface="Consolas" panose="020B0609020204030204" pitchFamily="49" charset="0"/>
                <a:ea typeface="Arial Unicode MS" pitchFamily="34" charset="-122"/>
                <a:cs typeface="Consolas" panose="020B0609020204030204" pitchFamily="49" charset="0"/>
              </a:rPr>
              <a:t>(friends[</a:t>
            </a:r>
            <a:r>
              <a:rPr lang="en-US" altLang="zh-CN" sz="2400" dirty="0" err="1">
                <a:latin typeface="Consolas" panose="020B0609020204030204" pitchFamily="49" charset="0"/>
                <a:ea typeface="Arial Unicode MS" pitchFamily="34" charset="-122"/>
                <a:cs typeface="Consolas" panose="020B0609020204030204" pitchFamily="49" charset="0"/>
              </a:rPr>
              <a:t>i</a:t>
            </a:r>
            <a:r>
              <a:rPr lang="en-US" altLang="zh-CN" sz="2400" dirty="0">
                <a:latin typeface="Consolas" panose="020B0609020204030204" pitchFamily="49" charset="0"/>
                <a:ea typeface="Arial Unicode MS" pitchFamily="34" charset="-122"/>
                <a:cs typeface="Consolas" panose="020B0609020204030204" pitchFamily="49" charset="0"/>
              </a:rPr>
              <a:t>]); //friends[4]?</a:t>
            </a:r>
          </a:p>
          <a:p>
            <a:pPr algn="just">
              <a:spcBef>
                <a:spcPct val="0"/>
              </a:spcBef>
              <a:buNone/>
            </a:pPr>
            <a:r>
              <a:rPr lang="en-US" altLang="zh-CN" sz="2400" dirty="0">
                <a:latin typeface="Consolas" panose="020B0609020204030204" pitchFamily="49" charset="0"/>
                <a:ea typeface="Arial Unicode MS" pitchFamily="34" charset="-122"/>
                <a:cs typeface="Consolas" panose="020B0609020204030204" pitchFamily="49" charset="0"/>
              </a:rPr>
              <a:t>        }</a:t>
            </a:r>
          </a:p>
          <a:p>
            <a:pPr algn="just">
              <a:spcBef>
                <a:spcPct val="0"/>
              </a:spcBef>
              <a:buNone/>
            </a:pPr>
            <a:r>
              <a:rPr lang="en-US" altLang="zh-CN" sz="2400" dirty="0">
                <a:latin typeface="Consolas" panose="020B0609020204030204" pitchFamily="49" charset="0"/>
                <a:ea typeface="Arial Unicode MS" pitchFamily="34" charset="-122"/>
                <a:cs typeface="Consolas" panose="020B0609020204030204" pitchFamily="49" charset="0"/>
              </a:rPr>
              <a:t>		</a:t>
            </a:r>
            <a:r>
              <a:rPr lang="en-US" altLang="zh-CN" sz="2400" dirty="0" err="1">
                <a:latin typeface="Consolas" panose="020B0609020204030204" pitchFamily="49" charset="0"/>
                <a:ea typeface="Arial Unicode MS" pitchFamily="34" charset="-122"/>
                <a:cs typeface="Consolas" panose="020B0609020204030204" pitchFamily="49" charset="0"/>
              </a:rPr>
              <a:t>System.out.println</a:t>
            </a:r>
            <a:r>
              <a:rPr lang="en-US" altLang="zh-CN" sz="2400" dirty="0">
                <a:latin typeface="Consolas" panose="020B0609020204030204" pitchFamily="49" charset="0"/>
                <a:ea typeface="Arial Unicode MS" pitchFamily="34" charset="-122"/>
                <a:cs typeface="Consolas" panose="020B0609020204030204" pitchFamily="49" charset="0"/>
              </a:rPr>
              <a:t>("\</a:t>
            </a:r>
            <a:r>
              <a:rPr lang="en-US" altLang="zh-CN" sz="2400" dirty="0" err="1">
                <a:latin typeface="Consolas" panose="020B0609020204030204" pitchFamily="49" charset="0"/>
                <a:ea typeface="Arial Unicode MS" pitchFamily="34" charset="-122"/>
                <a:cs typeface="Consolas" panose="020B0609020204030204" pitchFamily="49" charset="0"/>
              </a:rPr>
              <a:t>nthis</a:t>
            </a:r>
            <a:r>
              <a:rPr lang="en-US" altLang="zh-CN" sz="2400" dirty="0">
                <a:latin typeface="Consolas" panose="020B0609020204030204" pitchFamily="49" charset="0"/>
                <a:ea typeface="Arial Unicode MS" pitchFamily="34" charset="-122"/>
                <a:cs typeface="Consolas" panose="020B0609020204030204" pitchFamily="49" charset="0"/>
              </a:rPr>
              <a:t> is the end");</a:t>
            </a:r>
          </a:p>
          <a:p>
            <a:pPr algn="just">
              <a:spcBef>
                <a:spcPct val="0"/>
              </a:spcBef>
              <a:buNone/>
            </a:pPr>
            <a:r>
              <a:rPr lang="en-US" altLang="zh-CN" sz="2400" dirty="0">
                <a:latin typeface="Consolas" panose="020B0609020204030204" pitchFamily="49" charset="0"/>
                <a:ea typeface="Arial Unicode MS" pitchFamily="34" charset="-122"/>
                <a:cs typeface="Consolas" panose="020B0609020204030204" pitchFamily="49" charset="0"/>
              </a:rPr>
              <a:t>   }</a:t>
            </a:r>
          </a:p>
          <a:p>
            <a:pPr algn="just">
              <a:spcBef>
                <a:spcPct val="0"/>
              </a:spcBef>
              <a:buNone/>
            </a:pPr>
            <a:r>
              <a:rPr lang="en-US" altLang="zh-CN" sz="2400" dirty="0">
                <a:latin typeface="Consolas" panose="020B0609020204030204" pitchFamily="49" charset="0"/>
                <a:ea typeface="Arial Unicode MS" pitchFamily="34" charset="-122"/>
                <a:cs typeface="Consolas" panose="020B0609020204030204" pitchFamily="49" charset="0"/>
              </a:rPr>
              <a:t>}</a:t>
            </a:r>
            <a:endParaRPr kumimoji="1" lang="en-US" altLang="zh-CN" sz="2400" dirty="0">
              <a:latin typeface="Consolas" panose="020B0609020204030204" pitchFamily="49" charset="0"/>
              <a:ea typeface="Arial Unicode MS" pitchFamily="34" charset="-122"/>
              <a:cs typeface="Consolas" panose="020B0609020204030204" pitchFamily="49" charset="0"/>
            </a:endParaRPr>
          </a:p>
          <a:p>
            <a:pPr algn="just">
              <a:spcBef>
                <a:spcPct val="0"/>
              </a:spcBef>
              <a:buNone/>
            </a:pPr>
            <a:r>
              <a:rPr lang="zh-CN" altLang="en-US" sz="1800" b="1" dirty="0">
                <a:latin typeface="Consolas" panose="020B0609020204030204" pitchFamily="49" charset="0"/>
                <a:ea typeface="新宋体" panose="02010609030101010101" pitchFamily="49" charset="-122"/>
                <a:cs typeface="Consolas" panose="020B0609020204030204" pitchFamily="49" charset="0"/>
              </a:rPr>
              <a:t>程序</a:t>
            </a:r>
            <a:r>
              <a:rPr lang="en-US" altLang="zh-CN" sz="1800" b="1" dirty="0">
                <a:latin typeface="Consolas" panose="020B0609020204030204" pitchFamily="49" charset="0"/>
                <a:ea typeface="新宋体" panose="02010609030101010101" pitchFamily="49" charset="-122"/>
                <a:cs typeface="Consolas" panose="020B0609020204030204" pitchFamily="49" charset="0"/>
              </a:rPr>
              <a:t>Test01</a:t>
            </a:r>
            <a:r>
              <a:rPr lang="zh-CN" altLang="en-US" sz="1800" b="1" dirty="0">
                <a:latin typeface="Consolas" panose="020B0609020204030204" pitchFamily="49" charset="0"/>
                <a:ea typeface="新宋体" panose="02010609030101010101" pitchFamily="49" charset="-122"/>
                <a:cs typeface="Consolas" panose="020B0609020204030204" pitchFamily="49" charset="0"/>
              </a:rPr>
              <a:t>编译正确，运行结果：</a:t>
            </a:r>
            <a:r>
              <a:rPr lang="en-US" altLang="zh-CN" sz="1800" b="1" dirty="0">
                <a:latin typeface="Consolas" panose="020B0609020204030204" pitchFamily="49" charset="0"/>
                <a:ea typeface="新宋体" panose="02010609030101010101" pitchFamily="49" charset="-122"/>
                <a:cs typeface="Consolas" panose="020B0609020204030204" pitchFamily="49" charset="0"/>
              </a:rPr>
              <a:t>java Test8_1</a:t>
            </a:r>
            <a:endParaRPr lang="en-US" altLang="zh-CN" sz="1800" b="1" i="1" dirty="0">
              <a:latin typeface="Consolas" panose="020B0609020204030204" pitchFamily="49" charset="0"/>
              <a:ea typeface="新宋体" panose="02010609030101010101" pitchFamily="49" charset="-122"/>
              <a:cs typeface="Consolas" panose="020B0609020204030204" pitchFamily="49" charset="0"/>
            </a:endParaRPr>
          </a:p>
          <a:p>
            <a:pPr lvl="1"/>
            <a:r>
              <a:rPr lang="en-US" altLang="zh-CN" sz="1800" b="1" i="1" dirty="0" err="1">
                <a:latin typeface="Consolas" panose="020B0609020204030204" pitchFamily="49" charset="0"/>
                <a:ea typeface="Arial Unicode MS" pitchFamily="34" charset="-122"/>
                <a:cs typeface="Consolas" panose="020B0609020204030204" pitchFamily="49" charset="0"/>
              </a:rPr>
              <a:t>lisa</a:t>
            </a:r>
            <a:endParaRPr lang="en-US" altLang="zh-CN" sz="1800" b="1" i="1" dirty="0">
              <a:latin typeface="Consolas" panose="020B0609020204030204" pitchFamily="49" charset="0"/>
              <a:ea typeface="Arial Unicode MS" pitchFamily="34" charset="-122"/>
              <a:cs typeface="Consolas" panose="020B0609020204030204" pitchFamily="49" charset="0"/>
            </a:endParaRPr>
          </a:p>
          <a:p>
            <a:pPr lvl="1"/>
            <a:r>
              <a:rPr lang="en-US" altLang="zh-CN" sz="1800" b="1" i="1" dirty="0" err="1">
                <a:latin typeface="Consolas" panose="020B0609020204030204" pitchFamily="49" charset="0"/>
                <a:ea typeface="Arial Unicode MS" pitchFamily="34" charset="-122"/>
                <a:cs typeface="Consolas" panose="020B0609020204030204" pitchFamily="49" charset="0"/>
              </a:rPr>
              <a:t>bily</a:t>
            </a:r>
            <a:endParaRPr lang="en-US" altLang="zh-CN" sz="1800" b="1" i="1" dirty="0">
              <a:latin typeface="Consolas" panose="020B0609020204030204" pitchFamily="49" charset="0"/>
              <a:ea typeface="Arial Unicode MS" pitchFamily="34" charset="-122"/>
              <a:cs typeface="Consolas" panose="020B0609020204030204" pitchFamily="49" charset="0"/>
            </a:endParaRPr>
          </a:p>
          <a:p>
            <a:pPr lvl="1"/>
            <a:r>
              <a:rPr lang="en-US" altLang="zh-CN" sz="1800" b="1" i="1" dirty="0" err="1">
                <a:latin typeface="Consolas" panose="020B0609020204030204" pitchFamily="49" charset="0"/>
                <a:ea typeface="Arial Unicode MS" pitchFamily="34" charset="-122"/>
                <a:cs typeface="Consolas" panose="020B0609020204030204" pitchFamily="49" charset="0"/>
              </a:rPr>
              <a:t>kessy</a:t>
            </a:r>
            <a:endParaRPr lang="en-US" altLang="zh-CN" sz="1800" b="1" i="1" dirty="0">
              <a:latin typeface="Consolas" panose="020B0609020204030204" pitchFamily="49" charset="0"/>
              <a:ea typeface="Arial Unicode MS" pitchFamily="34" charset="-122"/>
              <a:cs typeface="Consolas" panose="020B0609020204030204" pitchFamily="49" charset="0"/>
            </a:endParaRPr>
          </a:p>
          <a:p>
            <a:pPr lvl="1"/>
            <a:r>
              <a:rPr lang="en-US" altLang="zh-CN" sz="1800" b="1" i="1" dirty="0" err="1">
                <a:latin typeface="Consolas" panose="020B0609020204030204" pitchFamily="49" charset="0"/>
                <a:ea typeface="Arial Unicode MS" pitchFamily="34" charset="-122"/>
                <a:cs typeface="Consolas" panose="020B0609020204030204" pitchFamily="49" charset="0"/>
              </a:rPr>
              <a:t>java.lang.ArrayIndexOutOfBoundsException</a:t>
            </a:r>
            <a:endParaRPr lang="en-US" altLang="zh-CN" sz="1800" b="1" i="1" dirty="0">
              <a:latin typeface="Consolas" panose="020B0609020204030204" pitchFamily="49" charset="0"/>
              <a:ea typeface="Arial Unicode MS" pitchFamily="34" charset="-122"/>
              <a:cs typeface="Consolas" panose="020B0609020204030204" pitchFamily="49" charset="0"/>
            </a:endParaRPr>
          </a:p>
          <a:p>
            <a:pPr lvl="1"/>
            <a:r>
              <a:rPr lang="en-US" altLang="zh-CN" sz="1800" b="1" i="1" dirty="0">
                <a:latin typeface="Consolas" panose="020B0609020204030204" pitchFamily="49" charset="0"/>
                <a:ea typeface="Arial Unicode MS" pitchFamily="34" charset="-122"/>
                <a:cs typeface="Consolas" panose="020B0609020204030204" pitchFamily="49" charset="0"/>
              </a:rPr>
              <a:t>        at Test01.main(Test01.java:5)</a:t>
            </a:r>
          </a:p>
          <a:p>
            <a:pPr lvl="1"/>
            <a:r>
              <a:rPr lang="en-US" altLang="zh-CN" sz="1800" b="1" i="1" dirty="0">
                <a:latin typeface="Consolas" panose="020B0609020204030204" pitchFamily="49" charset="0"/>
                <a:ea typeface="Arial Unicode MS" pitchFamily="34" charset="-122"/>
                <a:cs typeface="Consolas" panose="020B0609020204030204" pitchFamily="49" charset="0"/>
              </a:rPr>
              <a:t>Exception in thread "main"</a:t>
            </a:r>
          </a:p>
          <a:p>
            <a:pPr algn="just">
              <a:spcBef>
                <a:spcPct val="0"/>
              </a:spcBef>
              <a:buNone/>
            </a:pPr>
            <a:endParaRPr lang="en-US" altLang="zh-CN" sz="2400" dirty="0">
              <a:latin typeface="Consolas" panose="020B0609020204030204" pitchFamily="49" charset="0"/>
              <a:ea typeface="Arial Unicode MS" pitchFamily="34" charset="-122"/>
              <a:cs typeface="Consolas" panose="020B0609020204030204" pitchFamily="49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86971" y="452212"/>
            <a:ext cx="10686143" cy="760290"/>
          </a:xfrm>
        </p:spPr>
        <p:txBody>
          <a:bodyPr/>
          <a:lstStyle/>
          <a:p>
            <a:r>
              <a:rPr lang="en-US" altLang="zh-CN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Java</a:t>
            </a:r>
            <a:r>
              <a:rPr lang="zh-CN" altLang="en-US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异常举例</a:t>
            </a:r>
            <a:r>
              <a:rPr lang="en-US" altLang="zh-CN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(2)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54314" y="1241531"/>
            <a:ext cx="10515600" cy="5051547"/>
          </a:xfrm>
        </p:spPr>
        <p:txBody>
          <a:bodyPr/>
          <a:lstStyle/>
          <a:p>
            <a:pPr algn="just">
              <a:spcBef>
                <a:spcPct val="0"/>
              </a:spcBef>
              <a:buNone/>
            </a:pPr>
            <a:r>
              <a:rPr lang="en-US" altLang="zh-CN" sz="2400" dirty="0">
                <a:latin typeface="Consolas" panose="020B0609020204030204" pitchFamily="49" charset="0"/>
                <a:ea typeface="新宋体" panose="02010609030101010101" pitchFamily="49" charset="-122"/>
                <a:cs typeface="Consolas" panose="020B0609020204030204" pitchFamily="49" charset="0"/>
              </a:rPr>
              <a:t>public class </a:t>
            </a:r>
            <a:r>
              <a:rPr lang="en-US" altLang="zh-CN" sz="2400" dirty="0" err="1">
                <a:latin typeface="Consolas" panose="020B0609020204030204" pitchFamily="49" charset="0"/>
                <a:ea typeface="新宋体" panose="02010609030101010101" pitchFamily="49" charset="-122"/>
                <a:cs typeface="Consolas" panose="020B0609020204030204" pitchFamily="49" charset="0"/>
              </a:rPr>
              <a:t>NullRef</a:t>
            </a:r>
            <a:r>
              <a:rPr lang="en-US" altLang="zh-CN" sz="2400" dirty="0">
                <a:latin typeface="Consolas" panose="020B0609020204030204" pitchFamily="49" charset="0"/>
                <a:ea typeface="新宋体" panose="02010609030101010101" pitchFamily="49" charset="-122"/>
                <a:cs typeface="Consolas" panose="020B0609020204030204" pitchFamily="49" charset="0"/>
              </a:rPr>
              <a:t>{</a:t>
            </a:r>
          </a:p>
          <a:p>
            <a:pPr algn="just">
              <a:spcBef>
                <a:spcPct val="0"/>
              </a:spcBef>
              <a:buNone/>
            </a:pPr>
            <a:r>
              <a:rPr lang="en-US" altLang="zh-CN" sz="2400" dirty="0">
                <a:latin typeface="Consolas" panose="020B0609020204030204" pitchFamily="49" charset="0"/>
                <a:ea typeface="新宋体" panose="02010609030101010101" pitchFamily="49" charset="-122"/>
                <a:cs typeface="Consolas" panose="020B0609020204030204" pitchFamily="49" charset="0"/>
              </a:rPr>
              <a:t>	</a:t>
            </a:r>
            <a:r>
              <a:rPr lang="en-US" altLang="zh-CN" sz="2400" dirty="0" err="1">
                <a:latin typeface="Consolas" panose="020B0609020204030204" pitchFamily="49" charset="0"/>
                <a:ea typeface="新宋体" panose="02010609030101010101" pitchFamily="49" charset="-122"/>
                <a:cs typeface="Consolas" panose="020B0609020204030204" pitchFamily="49" charset="0"/>
              </a:rPr>
              <a:t>int</a:t>
            </a:r>
            <a:r>
              <a:rPr lang="en-US" altLang="zh-CN" sz="2400" dirty="0">
                <a:latin typeface="Consolas" panose="020B0609020204030204" pitchFamily="49" charset="0"/>
                <a:ea typeface="新宋体" panose="02010609030101010101" pitchFamily="49" charset="-122"/>
                <a:cs typeface="Consolas" panose="020B0609020204030204" pitchFamily="49" charset="0"/>
              </a:rPr>
              <a:t> </a:t>
            </a:r>
            <a:r>
              <a:rPr lang="en-US" altLang="zh-CN" sz="2400" dirty="0" err="1">
                <a:latin typeface="Consolas" panose="020B0609020204030204" pitchFamily="49" charset="0"/>
                <a:ea typeface="新宋体" panose="02010609030101010101" pitchFamily="49" charset="-122"/>
                <a:cs typeface="Consolas" panose="020B0609020204030204" pitchFamily="49" charset="0"/>
              </a:rPr>
              <a:t>i</a:t>
            </a:r>
            <a:r>
              <a:rPr lang="en-US" altLang="zh-CN" sz="2400" dirty="0">
                <a:latin typeface="Consolas" panose="020B0609020204030204" pitchFamily="49" charset="0"/>
                <a:ea typeface="新宋体" panose="02010609030101010101" pitchFamily="49" charset="-122"/>
                <a:cs typeface="Consolas" panose="020B0609020204030204" pitchFamily="49" charset="0"/>
              </a:rPr>
              <a:t>=1;</a:t>
            </a:r>
          </a:p>
          <a:p>
            <a:pPr algn="just">
              <a:spcBef>
                <a:spcPct val="0"/>
              </a:spcBef>
              <a:buNone/>
            </a:pPr>
            <a:r>
              <a:rPr lang="en-US" altLang="zh-CN" sz="2400" dirty="0">
                <a:latin typeface="Consolas" panose="020B0609020204030204" pitchFamily="49" charset="0"/>
                <a:ea typeface="新宋体" panose="02010609030101010101" pitchFamily="49" charset="-122"/>
                <a:cs typeface="Consolas" panose="020B0609020204030204" pitchFamily="49" charset="0"/>
              </a:rPr>
              <a:t>	public static void main(String[] </a:t>
            </a:r>
            <a:r>
              <a:rPr lang="en-US" altLang="zh-CN" sz="2400" dirty="0" err="1">
                <a:latin typeface="Consolas" panose="020B0609020204030204" pitchFamily="49" charset="0"/>
                <a:ea typeface="新宋体" panose="02010609030101010101" pitchFamily="49" charset="-122"/>
                <a:cs typeface="Consolas" panose="020B0609020204030204" pitchFamily="49" charset="0"/>
              </a:rPr>
              <a:t>args</a:t>
            </a:r>
            <a:r>
              <a:rPr lang="en-US" altLang="zh-CN" sz="2400" dirty="0">
                <a:latin typeface="Consolas" panose="020B0609020204030204" pitchFamily="49" charset="0"/>
                <a:ea typeface="新宋体" panose="02010609030101010101" pitchFamily="49" charset="-122"/>
                <a:cs typeface="Consolas" panose="020B0609020204030204" pitchFamily="49" charset="0"/>
              </a:rPr>
              <a:t>) {</a:t>
            </a:r>
          </a:p>
          <a:p>
            <a:pPr algn="just">
              <a:spcBef>
                <a:spcPct val="0"/>
              </a:spcBef>
              <a:buNone/>
            </a:pPr>
            <a:r>
              <a:rPr lang="en-US" altLang="zh-CN" sz="2400" dirty="0">
                <a:latin typeface="Consolas" panose="020B0609020204030204" pitchFamily="49" charset="0"/>
                <a:ea typeface="新宋体" panose="02010609030101010101" pitchFamily="49" charset="-122"/>
                <a:cs typeface="Consolas" panose="020B0609020204030204" pitchFamily="49" charset="0"/>
              </a:rPr>
              <a:t>		</a:t>
            </a:r>
            <a:r>
              <a:rPr lang="en-US" altLang="zh-CN" sz="2400" dirty="0" err="1">
                <a:latin typeface="Consolas" panose="020B0609020204030204" pitchFamily="49" charset="0"/>
                <a:ea typeface="新宋体" panose="02010609030101010101" pitchFamily="49" charset="-122"/>
                <a:cs typeface="Consolas" panose="020B0609020204030204" pitchFamily="49" charset="0"/>
              </a:rPr>
              <a:t>NullRef</a:t>
            </a:r>
            <a:r>
              <a:rPr lang="en-US" altLang="zh-CN" sz="2400" dirty="0">
                <a:latin typeface="Consolas" panose="020B0609020204030204" pitchFamily="49" charset="0"/>
                <a:ea typeface="新宋体" panose="02010609030101010101" pitchFamily="49" charset="-122"/>
                <a:cs typeface="Consolas" panose="020B0609020204030204" pitchFamily="49" charset="0"/>
              </a:rPr>
              <a:t> t=new </a:t>
            </a:r>
            <a:r>
              <a:rPr lang="en-US" altLang="zh-CN" sz="2400" dirty="0" err="1">
                <a:latin typeface="Consolas" panose="020B0609020204030204" pitchFamily="49" charset="0"/>
                <a:ea typeface="新宋体" panose="02010609030101010101" pitchFamily="49" charset="-122"/>
                <a:cs typeface="Consolas" panose="020B0609020204030204" pitchFamily="49" charset="0"/>
              </a:rPr>
              <a:t>NullRef</a:t>
            </a:r>
            <a:r>
              <a:rPr lang="en-US" altLang="zh-CN" sz="2400" dirty="0">
                <a:latin typeface="Consolas" panose="020B0609020204030204" pitchFamily="49" charset="0"/>
                <a:ea typeface="新宋体" panose="02010609030101010101" pitchFamily="49" charset="-122"/>
                <a:cs typeface="Consolas" panose="020B0609020204030204" pitchFamily="49" charset="0"/>
              </a:rPr>
              <a:t>();</a:t>
            </a:r>
          </a:p>
          <a:p>
            <a:pPr algn="just">
              <a:spcBef>
                <a:spcPct val="0"/>
              </a:spcBef>
              <a:buNone/>
            </a:pPr>
            <a:r>
              <a:rPr lang="en-US" altLang="zh-CN" sz="2400" dirty="0">
                <a:latin typeface="Consolas" panose="020B0609020204030204" pitchFamily="49" charset="0"/>
                <a:ea typeface="新宋体" panose="02010609030101010101" pitchFamily="49" charset="-122"/>
                <a:cs typeface="Consolas" panose="020B0609020204030204" pitchFamily="49" charset="0"/>
              </a:rPr>
              <a:t>		t=null;      	</a:t>
            </a:r>
          </a:p>
          <a:p>
            <a:pPr algn="just">
              <a:spcBef>
                <a:spcPct val="0"/>
              </a:spcBef>
              <a:buNone/>
            </a:pPr>
            <a:r>
              <a:rPr lang="en-US" altLang="zh-CN" sz="2400" dirty="0">
                <a:latin typeface="Consolas" panose="020B0609020204030204" pitchFamily="49" charset="0"/>
                <a:ea typeface="新宋体" panose="02010609030101010101" pitchFamily="49" charset="-122"/>
                <a:cs typeface="Consolas" panose="020B0609020204030204" pitchFamily="49" charset="0"/>
              </a:rPr>
              <a:t>		</a:t>
            </a:r>
            <a:r>
              <a:rPr lang="en-US" altLang="zh-CN" sz="2400" dirty="0" err="1">
                <a:latin typeface="Consolas" panose="020B0609020204030204" pitchFamily="49" charset="0"/>
                <a:ea typeface="新宋体" panose="02010609030101010101" pitchFamily="49" charset="-122"/>
                <a:cs typeface="Consolas" panose="020B0609020204030204" pitchFamily="49" charset="0"/>
              </a:rPr>
              <a:t>System.out.println</a:t>
            </a:r>
            <a:r>
              <a:rPr lang="en-US" altLang="zh-CN" sz="2400" dirty="0">
                <a:latin typeface="Consolas" panose="020B0609020204030204" pitchFamily="49" charset="0"/>
                <a:ea typeface="新宋体" panose="02010609030101010101" pitchFamily="49" charset="-122"/>
                <a:cs typeface="Consolas" panose="020B0609020204030204" pitchFamily="49" charset="0"/>
              </a:rPr>
              <a:t>(</a:t>
            </a:r>
            <a:r>
              <a:rPr lang="en-US" altLang="zh-CN" sz="2400" dirty="0" err="1">
                <a:latin typeface="Consolas" panose="020B0609020204030204" pitchFamily="49" charset="0"/>
                <a:ea typeface="新宋体" panose="02010609030101010101" pitchFamily="49" charset="-122"/>
                <a:cs typeface="Consolas" panose="020B0609020204030204" pitchFamily="49" charset="0"/>
              </a:rPr>
              <a:t>t.i</a:t>
            </a:r>
            <a:r>
              <a:rPr lang="en-US" altLang="zh-CN" sz="2400" dirty="0">
                <a:latin typeface="Consolas" panose="020B0609020204030204" pitchFamily="49" charset="0"/>
                <a:ea typeface="新宋体" panose="02010609030101010101" pitchFamily="49" charset="-122"/>
                <a:cs typeface="Consolas" panose="020B0609020204030204" pitchFamily="49" charset="0"/>
              </a:rPr>
              <a:t>);</a:t>
            </a:r>
          </a:p>
          <a:p>
            <a:pPr algn="just">
              <a:spcBef>
                <a:spcPct val="0"/>
              </a:spcBef>
              <a:buNone/>
            </a:pPr>
            <a:r>
              <a:rPr lang="en-US" altLang="zh-CN" sz="2400" dirty="0">
                <a:latin typeface="Consolas" panose="020B0609020204030204" pitchFamily="49" charset="0"/>
                <a:ea typeface="新宋体" panose="02010609030101010101" pitchFamily="49" charset="-122"/>
                <a:cs typeface="Consolas" panose="020B0609020204030204" pitchFamily="49" charset="0"/>
              </a:rPr>
              <a:t>   }</a:t>
            </a:r>
          </a:p>
          <a:p>
            <a:pPr algn="just">
              <a:spcBef>
                <a:spcPct val="0"/>
              </a:spcBef>
              <a:buNone/>
            </a:pPr>
            <a:r>
              <a:rPr lang="en-US" altLang="zh-CN" sz="2400" dirty="0">
                <a:latin typeface="Consolas" panose="020B0609020204030204" pitchFamily="49" charset="0"/>
                <a:ea typeface="新宋体" panose="02010609030101010101" pitchFamily="49" charset="-122"/>
                <a:cs typeface="Consolas" panose="020B0609020204030204" pitchFamily="49" charset="0"/>
              </a:rPr>
              <a:t>}</a:t>
            </a:r>
            <a:endParaRPr kumimoji="1" lang="en-US" altLang="zh-CN" dirty="0"/>
          </a:p>
          <a:p>
            <a:pPr algn="just">
              <a:spcBef>
                <a:spcPct val="0"/>
              </a:spcBef>
              <a:buNone/>
            </a:pPr>
            <a:endParaRPr kumimoji="1" lang="en-US" altLang="zh-CN" sz="2400" dirty="0">
              <a:latin typeface="Consolas" panose="020B0609020204030204" pitchFamily="49" charset="0"/>
              <a:ea typeface="新宋体" panose="02010609030101010101" pitchFamily="49" charset="-122"/>
              <a:cs typeface="Consolas" panose="020B0609020204030204" pitchFamily="49" charset="0"/>
            </a:endParaRPr>
          </a:p>
          <a:p>
            <a:pPr marL="0" indent="0">
              <a:spcBef>
                <a:spcPct val="50000"/>
              </a:spcBef>
              <a:buNone/>
            </a:pPr>
            <a:r>
              <a:rPr lang="zh-CN" altLang="en-US" sz="2400" b="1" dirty="0">
                <a:latin typeface="Consolas" panose="020B0609020204030204" pitchFamily="49" charset="0"/>
                <a:ea typeface="新宋体" panose="02010609030101010101" pitchFamily="49" charset="-122"/>
                <a:cs typeface="Consolas" panose="020B0609020204030204" pitchFamily="49" charset="0"/>
              </a:rPr>
              <a:t>程序</a:t>
            </a:r>
            <a:r>
              <a:rPr lang="en-US" altLang="zh-CN" sz="2400" b="1" dirty="0" err="1">
                <a:latin typeface="Consolas" panose="020B0609020204030204" pitchFamily="49" charset="0"/>
                <a:ea typeface="新宋体" panose="02010609030101010101" pitchFamily="49" charset="-122"/>
                <a:cs typeface="Consolas" panose="020B0609020204030204" pitchFamily="49" charset="0"/>
              </a:rPr>
              <a:t>NullRef.java</a:t>
            </a:r>
            <a:r>
              <a:rPr lang="zh-CN" altLang="en-US" sz="2400" b="1" dirty="0">
                <a:latin typeface="Consolas" panose="020B0609020204030204" pitchFamily="49" charset="0"/>
                <a:ea typeface="新宋体" panose="02010609030101010101" pitchFamily="49" charset="-122"/>
                <a:cs typeface="Consolas" panose="020B0609020204030204" pitchFamily="49" charset="0"/>
              </a:rPr>
              <a:t>编译正确，运行结果：</a:t>
            </a:r>
            <a:r>
              <a:rPr lang="en-US" altLang="zh-CN" sz="2400" b="1" dirty="0">
                <a:latin typeface="Consolas" panose="020B0609020204030204" pitchFamily="49" charset="0"/>
                <a:ea typeface="新宋体" panose="02010609030101010101" pitchFamily="49" charset="-122"/>
                <a:cs typeface="Consolas" panose="020B0609020204030204" pitchFamily="49" charset="0"/>
              </a:rPr>
              <a:t>java </a:t>
            </a:r>
            <a:r>
              <a:rPr lang="en-US" altLang="zh-CN" sz="2400" b="1" dirty="0" err="1">
                <a:latin typeface="Consolas" panose="020B0609020204030204" pitchFamily="49" charset="0"/>
                <a:ea typeface="新宋体" panose="02010609030101010101" pitchFamily="49" charset="-122"/>
                <a:cs typeface="Consolas" panose="020B0609020204030204" pitchFamily="49" charset="0"/>
              </a:rPr>
              <a:t>NullRef</a:t>
            </a:r>
            <a:endParaRPr lang="en-US" altLang="zh-CN" sz="2400" b="1" i="1" dirty="0">
              <a:latin typeface="Consolas" panose="020B0609020204030204" pitchFamily="49" charset="0"/>
              <a:ea typeface="新宋体" panose="02010609030101010101" pitchFamily="49" charset="-122"/>
              <a:cs typeface="Consolas" panose="020B0609020204030204" pitchFamily="49" charset="0"/>
            </a:endParaRPr>
          </a:p>
          <a:p>
            <a:pPr lvl="1"/>
            <a:r>
              <a:rPr lang="en-US" altLang="zh-CN" b="1" i="1" dirty="0" err="1">
                <a:latin typeface="Consolas" panose="020B0609020204030204" pitchFamily="49" charset="0"/>
                <a:ea typeface="新宋体" panose="02010609030101010101" pitchFamily="49" charset="-122"/>
                <a:cs typeface="Consolas" panose="020B0609020204030204" pitchFamily="49" charset="0"/>
              </a:rPr>
              <a:t>java.lang.NullPointerException</a:t>
            </a:r>
            <a:endParaRPr lang="en-US" altLang="zh-CN" b="1" i="1" dirty="0">
              <a:latin typeface="Consolas" panose="020B0609020204030204" pitchFamily="49" charset="0"/>
              <a:ea typeface="新宋体" panose="02010609030101010101" pitchFamily="49" charset="-122"/>
              <a:cs typeface="Consolas" panose="020B0609020204030204" pitchFamily="49" charset="0"/>
            </a:endParaRPr>
          </a:p>
          <a:p>
            <a:pPr lvl="1"/>
            <a:r>
              <a:rPr lang="en-US" altLang="zh-CN" b="1" i="1" dirty="0">
                <a:latin typeface="Consolas" panose="020B0609020204030204" pitchFamily="49" charset="0"/>
                <a:ea typeface="新宋体" panose="02010609030101010101" pitchFamily="49" charset="-122"/>
                <a:cs typeface="Consolas" panose="020B0609020204030204" pitchFamily="49" charset="0"/>
              </a:rPr>
              <a:t>	at </a:t>
            </a:r>
            <a:r>
              <a:rPr lang="en-US" altLang="zh-CN" b="1" i="1" dirty="0" err="1">
                <a:latin typeface="Consolas" panose="020B0609020204030204" pitchFamily="49" charset="0"/>
                <a:ea typeface="新宋体" panose="02010609030101010101" pitchFamily="49" charset="-122"/>
                <a:cs typeface="Consolas" panose="020B0609020204030204" pitchFamily="49" charset="0"/>
              </a:rPr>
              <a:t>NullRef.main</a:t>
            </a:r>
            <a:r>
              <a:rPr lang="en-US" altLang="zh-CN" b="1" i="1" dirty="0">
                <a:latin typeface="Consolas" panose="020B0609020204030204" pitchFamily="49" charset="0"/>
                <a:ea typeface="新宋体" panose="02010609030101010101" pitchFamily="49" charset="-122"/>
                <a:cs typeface="Consolas" panose="020B0609020204030204" pitchFamily="49" charset="0"/>
              </a:rPr>
              <a:t>(NullRef.java:6)</a:t>
            </a:r>
          </a:p>
          <a:p>
            <a:pPr lvl="1"/>
            <a:r>
              <a:rPr lang="en-US" altLang="zh-CN" b="1" i="1" dirty="0">
                <a:latin typeface="Consolas" panose="020B0609020204030204" pitchFamily="49" charset="0"/>
                <a:ea typeface="新宋体" panose="02010609030101010101" pitchFamily="49" charset="-122"/>
                <a:cs typeface="Consolas" panose="020B0609020204030204" pitchFamily="49" charset="0"/>
              </a:rPr>
              <a:t>Exception in thread "main" </a:t>
            </a:r>
          </a:p>
          <a:p>
            <a:pPr algn="just">
              <a:spcBef>
                <a:spcPct val="0"/>
              </a:spcBef>
              <a:buNone/>
            </a:pPr>
            <a:endParaRPr lang="en-US" altLang="zh-CN" sz="2400" dirty="0">
              <a:latin typeface="Consolas" panose="020B0609020204030204" pitchFamily="49" charset="0"/>
              <a:ea typeface="新宋体" panose="02010609030101010101" pitchFamily="49" charset="-122"/>
              <a:cs typeface="Consolas" panose="020B0609020204030204" pitchFamily="49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72456" y="495755"/>
            <a:ext cx="10628086" cy="795460"/>
          </a:xfrm>
        </p:spPr>
        <p:txBody>
          <a:bodyPr/>
          <a:lstStyle/>
          <a:p>
            <a:r>
              <a:rPr lang="en-US" altLang="zh-CN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Java</a:t>
            </a:r>
            <a:r>
              <a:rPr lang="zh-CN" altLang="en-US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异常举例</a:t>
            </a:r>
            <a:r>
              <a:rPr lang="en-US" altLang="zh-CN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(3)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12372" y="1450872"/>
            <a:ext cx="10515600" cy="5016377"/>
          </a:xfrm>
        </p:spPr>
        <p:txBody>
          <a:bodyPr/>
          <a:lstStyle/>
          <a:p>
            <a:pPr algn="just">
              <a:spcBef>
                <a:spcPct val="0"/>
              </a:spcBef>
              <a:buNone/>
            </a:pPr>
            <a:r>
              <a:rPr lang="en-US" altLang="zh-CN" sz="2400" dirty="0">
                <a:latin typeface="Consolas" panose="020B0609020204030204" pitchFamily="49" charset="0"/>
                <a:ea typeface="新宋体" panose="02010609030101010101" pitchFamily="49" charset="-122"/>
                <a:cs typeface="Consolas" panose="020B0609020204030204" pitchFamily="49" charset="0"/>
              </a:rPr>
              <a:t>public class </a:t>
            </a:r>
            <a:r>
              <a:rPr lang="en-US" altLang="zh-CN" sz="2400" dirty="0" err="1">
                <a:latin typeface="Consolas" panose="020B0609020204030204" pitchFamily="49" charset="0"/>
                <a:ea typeface="新宋体" panose="02010609030101010101" pitchFamily="49" charset="-122"/>
                <a:cs typeface="Consolas" panose="020B0609020204030204" pitchFamily="49" charset="0"/>
              </a:rPr>
              <a:t>DivideZero</a:t>
            </a:r>
            <a:r>
              <a:rPr lang="en-US" altLang="zh-CN" sz="2400" dirty="0">
                <a:latin typeface="Consolas" panose="020B0609020204030204" pitchFamily="49" charset="0"/>
                <a:ea typeface="新宋体" panose="02010609030101010101" pitchFamily="49" charset="-122"/>
                <a:cs typeface="Consolas" panose="020B0609020204030204" pitchFamily="49" charset="0"/>
              </a:rPr>
              <a:t>{</a:t>
            </a:r>
          </a:p>
          <a:p>
            <a:pPr algn="just">
              <a:spcBef>
                <a:spcPct val="0"/>
              </a:spcBef>
              <a:buNone/>
            </a:pPr>
            <a:r>
              <a:rPr lang="en-US" altLang="zh-CN" sz="2400" dirty="0">
                <a:latin typeface="Consolas" panose="020B0609020204030204" pitchFamily="49" charset="0"/>
                <a:ea typeface="新宋体" panose="02010609030101010101" pitchFamily="49" charset="-122"/>
                <a:cs typeface="Consolas" panose="020B0609020204030204" pitchFamily="49" charset="0"/>
              </a:rPr>
              <a:t>	</a:t>
            </a:r>
            <a:r>
              <a:rPr lang="en-US" altLang="zh-CN" sz="2400" dirty="0" err="1">
                <a:latin typeface="Consolas" panose="020B0609020204030204" pitchFamily="49" charset="0"/>
                <a:ea typeface="新宋体" panose="02010609030101010101" pitchFamily="49" charset="-122"/>
                <a:cs typeface="Consolas" panose="020B0609020204030204" pitchFamily="49" charset="0"/>
              </a:rPr>
              <a:t>int</a:t>
            </a:r>
            <a:r>
              <a:rPr lang="en-US" altLang="zh-CN" sz="2400" dirty="0">
                <a:latin typeface="Consolas" panose="020B0609020204030204" pitchFamily="49" charset="0"/>
                <a:ea typeface="新宋体" panose="02010609030101010101" pitchFamily="49" charset="-122"/>
                <a:cs typeface="Consolas" panose="020B0609020204030204" pitchFamily="49" charset="0"/>
              </a:rPr>
              <a:t> x;</a:t>
            </a:r>
          </a:p>
          <a:p>
            <a:pPr algn="just">
              <a:spcBef>
                <a:spcPct val="0"/>
              </a:spcBef>
              <a:buNone/>
            </a:pPr>
            <a:r>
              <a:rPr lang="en-US" altLang="zh-CN" sz="2400" dirty="0">
                <a:latin typeface="Consolas" panose="020B0609020204030204" pitchFamily="49" charset="0"/>
                <a:ea typeface="新宋体" panose="02010609030101010101" pitchFamily="49" charset="-122"/>
                <a:cs typeface="Consolas" panose="020B0609020204030204" pitchFamily="49" charset="0"/>
              </a:rPr>
              <a:t>	public static void main(String[] </a:t>
            </a:r>
            <a:r>
              <a:rPr lang="en-US" altLang="zh-CN" sz="2400" dirty="0" err="1">
                <a:latin typeface="Consolas" panose="020B0609020204030204" pitchFamily="49" charset="0"/>
                <a:ea typeface="新宋体" panose="02010609030101010101" pitchFamily="49" charset="-122"/>
                <a:cs typeface="Consolas" panose="020B0609020204030204" pitchFamily="49" charset="0"/>
              </a:rPr>
              <a:t>args</a:t>
            </a:r>
            <a:r>
              <a:rPr lang="en-US" altLang="zh-CN" sz="2400" dirty="0">
                <a:latin typeface="Consolas" panose="020B0609020204030204" pitchFamily="49" charset="0"/>
                <a:ea typeface="新宋体" panose="02010609030101010101" pitchFamily="49" charset="-122"/>
                <a:cs typeface="Consolas" panose="020B0609020204030204" pitchFamily="49" charset="0"/>
              </a:rPr>
              <a:t>) {</a:t>
            </a:r>
          </a:p>
          <a:p>
            <a:pPr algn="just">
              <a:spcBef>
                <a:spcPct val="0"/>
              </a:spcBef>
              <a:buNone/>
            </a:pPr>
            <a:r>
              <a:rPr lang="en-US" altLang="zh-CN" sz="2400" dirty="0">
                <a:latin typeface="Consolas" panose="020B0609020204030204" pitchFamily="49" charset="0"/>
                <a:ea typeface="新宋体" panose="02010609030101010101" pitchFamily="49" charset="-122"/>
                <a:cs typeface="Consolas" panose="020B0609020204030204" pitchFamily="49" charset="0"/>
              </a:rPr>
              <a:t>		</a:t>
            </a:r>
            <a:r>
              <a:rPr lang="en-US" altLang="zh-CN" sz="2400" dirty="0" err="1">
                <a:latin typeface="Consolas" panose="020B0609020204030204" pitchFamily="49" charset="0"/>
                <a:ea typeface="新宋体" panose="02010609030101010101" pitchFamily="49" charset="-122"/>
                <a:cs typeface="Consolas" panose="020B0609020204030204" pitchFamily="49" charset="0"/>
              </a:rPr>
              <a:t>int</a:t>
            </a:r>
            <a:r>
              <a:rPr lang="en-US" altLang="zh-CN" sz="2400" dirty="0">
                <a:latin typeface="Consolas" panose="020B0609020204030204" pitchFamily="49" charset="0"/>
                <a:ea typeface="新宋体" panose="02010609030101010101" pitchFamily="49" charset="-122"/>
                <a:cs typeface="Consolas" panose="020B0609020204030204" pitchFamily="49" charset="0"/>
              </a:rPr>
              <a:t> y;</a:t>
            </a:r>
          </a:p>
          <a:p>
            <a:pPr algn="just">
              <a:spcBef>
                <a:spcPct val="0"/>
              </a:spcBef>
              <a:buNone/>
            </a:pPr>
            <a:r>
              <a:rPr lang="en-US" altLang="zh-CN" sz="2400" dirty="0">
                <a:latin typeface="Consolas" panose="020B0609020204030204" pitchFamily="49" charset="0"/>
                <a:ea typeface="新宋体" panose="02010609030101010101" pitchFamily="49" charset="-122"/>
                <a:cs typeface="Consolas" panose="020B0609020204030204" pitchFamily="49" charset="0"/>
              </a:rPr>
              <a:t>		</a:t>
            </a:r>
            <a:r>
              <a:rPr lang="en-US" altLang="zh-CN" sz="2400" dirty="0" err="1">
                <a:latin typeface="Consolas" panose="020B0609020204030204" pitchFamily="49" charset="0"/>
                <a:ea typeface="新宋体" panose="02010609030101010101" pitchFamily="49" charset="-122"/>
                <a:cs typeface="Consolas" panose="020B0609020204030204" pitchFamily="49" charset="0"/>
              </a:rPr>
              <a:t>DivideZero</a:t>
            </a:r>
            <a:r>
              <a:rPr lang="en-US" altLang="zh-CN" sz="2400" dirty="0">
                <a:latin typeface="Consolas" panose="020B0609020204030204" pitchFamily="49" charset="0"/>
                <a:ea typeface="新宋体" panose="02010609030101010101" pitchFamily="49" charset="-122"/>
                <a:cs typeface="Consolas" panose="020B0609020204030204" pitchFamily="49" charset="0"/>
              </a:rPr>
              <a:t> c=new </a:t>
            </a:r>
            <a:r>
              <a:rPr lang="en-US" altLang="zh-CN" sz="2400" dirty="0" err="1">
                <a:latin typeface="Consolas" panose="020B0609020204030204" pitchFamily="49" charset="0"/>
                <a:ea typeface="新宋体" panose="02010609030101010101" pitchFamily="49" charset="-122"/>
                <a:cs typeface="Consolas" panose="020B0609020204030204" pitchFamily="49" charset="0"/>
              </a:rPr>
              <a:t>DivideZero</a:t>
            </a:r>
            <a:r>
              <a:rPr lang="en-US" altLang="zh-CN" sz="2400" dirty="0">
                <a:latin typeface="Consolas" panose="020B0609020204030204" pitchFamily="49" charset="0"/>
                <a:ea typeface="新宋体" panose="02010609030101010101" pitchFamily="49" charset="-122"/>
                <a:cs typeface="Consolas" panose="020B0609020204030204" pitchFamily="49" charset="0"/>
              </a:rPr>
              <a:t>();</a:t>
            </a:r>
          </a:p>
          <a:p>
            <a:pPr algn="just">
              <a:spcBef>
                <a:spcPct val="0"/>
              </a:spcBef>
              <a:buNone/>
            </a:pPr>
            <a:r>
              <a:rPr lang="en-US" altLang="zh-CN" sz="2400" dirty="0">
                <a:latin typeface="Consolas" panose="020B0609020204030204" pitchFamily="49" charset="0"/>
                <a:ea typeface="新宋体" panose="02010609030101010101" pitchFamily="49" charset="-122"/>
                <a:cs typeface="Consolas" panose="020B0609020204030204" pitchFamily="49" charset="0"/>
              </a:rPr>
              <a:t>		y=3/</a:t>
            </a:r>
            <a:r>
              <a:rPr lang="en-US" altLang="zh-CN" sz="2400" dirty="0" err="1">
                <a:latin typeface="Consolas" panose="020B0609020204030204" pitchFamily="49" charset="0"/>
                <a:ea typeface="新宋体" panose="02010609030101010101" pitchFamily="49" charset="-122"/>
                <a:cs typeface="Consolas" panose="020B0609020204030204" pitchFamily="49" charset="0"/>
              </a:rPr>
              <a:t>c.x</a:t>
            </a:r>
            <a:r>
              <a:rPr lang="en-US" altLang="zh-CN" sz="2400" dirty="0">
                <a:latin typeface="Consolas" panose="020B0609020204030204" pitchFamily="49" charset="0"/>
                <a:ea typeface="新宋体" panose="02010609030101010101" pitchFamily="49" charset="-122"/>
                <a:cs typeface="Consolas" panose="020B0609020204030204" pitchFamily="49" charset="0"/>
              </a:rPr>
              <a:t>;      	</a:t>
            </a:r>
          </a:p>
          <a:p>
            <a:pPr algn="just">
              <a:spcBef>
                <a:spcPct val="0"/>
              </a:spcBef>
              <a:buNone/>
            </a:pPr>
            <a:r>
              <a:rPr lang="en-US" altLang="zh-CN" sz="2400" dirty="0">
                <a:latin typeface="Consolas" panose="020B0609020204030204" pitchFamily="49" charset="0"/>
                <a:ea typeface="新宋体" panose="02010609030101010101" pitchFamily="49" charset="-122"/>
                <a:cs typeface="Consolas" panose="020B0609020204030204" pitchFamily="49" charset="0"/>
              </a:rPr>
              <a:t>		</a:t>
            </a:r>
            <a:r>
              <a:rPr lang="en-US" altLang="zh-CN" sz="2400" dirty="0" err="1">
                <a:latin typeface="Consolas" panose="020B0609020204030204" pitchFamily="49" charset="0"/>
                <a:ea typeface="新宋体" panose="02010609030101010101" pitchFamily="49" charset="-122"/>
                <a:cs typeface="Consolas" panose="020B0609020204030204" pitchFamily="49" charset="0"/>
              </a:rPr>
              <a:t>System.out.println</a:t>
            </a:r>
            <a:r>
              <a:rPr lang="en-US" altLang="zh-CN" sz="2400" dirty="0">
                <a:latin typeface="Consolas" panose="020B0609020204030204" pitchFamily="49" charset="0"/>
                <a:ea typeface="新宋体" panose="02010609030101010101" pitchFamily="49" charset="-122"/>
                <a:cs typeface="Consolas" panose="020B0609020204030204" pitchFamily="49" charset="0"/>
              </a:rPr>
              <a:t>(“program ends ok!”);</a:t>
            </a:r>
          </a:p>
          <a:p>
            <a:pPr algn="just">
              <a:spcBef>
                <a:spcPct val="0"/>
              </a:spcBef>
              <a:buNone/>
            </a:pPr>
            <a:r>
              <a:rPr lang="en-US" altLang="zh-CN" sz="2400" dirty="0">
                <a:latin typeface="Consolas" panose="020B0609020204030204" pitchFamily="49" charset="0"/>
                <a:ea typeface="新宋体" panose="02010609030101010101" pitchFamily="49" charset="-122"/>
                <a:cs typeface="Consolas" panose="020B0609020204030204" pitchFamily="49" charset="0"/>
              </a:rPr>
              <a:t>  }</a:t>
            </a:r>
          </a:p>
          <a:p>
            <a:pPr algn="just">
              <a:spcBef>
                <a:spcPct val="0"/>
              </a:spcBef>
              <a:buNone/>
            </a:pPr>
            <a:r>
              <a:rPr lang="en-US" altLang="zh-CN" sz="2400" dirty="0">
                <a:latin typeface="Consolas" panose="020B0609020204030204" pitchFamily="49" charset="0"/>
                <a:ea typeface="新宋体" panose="02010609030101010101" pitchFamily="49" charset="-122"/>
                <a:cs typeface="Consolas" panose="020B0609020204030204" pitchFamily="49" charset="0"/>
              </a:rPr>
              <a:t>}</a:t>
            </a:r>
          </a:p>
          <a:p>
            <a:pPr algn="just">
              <a:spcBef>
                <a:spcPct val="0"/>
              </a:spcBef>
              <a:buNone/>
            </a:pPr>
            <a:endParaRPr lang="en-US" altLang="zh-CN" sz="2400" dirty="0">
              <a:latin typeface="Consolas" panose="020B0609020204030204" pitchFamily="49" charset="0"/>
              <a:ea typeface="新宋体" panose="02010609030101010101" pitchFamily="49" charset="-122"/>
              <a:cs typeface="Consolas" panose="020B0609020204030204" pitchFamily="49" charset="0"/>
            </a:endParaRPr>
          </a:p>
          <a:p>
            <a:pPr>
              <a:spcBef>
                <a:spcPct val="50000"/>
              </a:spcBef>
            </a:pPr>
            <a:r>
              <a:rPr lang="zh-CN" altLang="en-US" sz="2000" b="1" dirty="0">
                <a:latin typeface="Consolas" panose="020B0609020204030204" pitchFamily="49" charset="0"/>
                <a:ea typeface="新宋体" panose="02010609030101010101" pitchFamily="49" charset="-122"/>
                <a:cs typeface="Consolas" panose="020B0609020204030204" pitchFamily="49" charset="0"/>
              </a:rPr>
              <a:t>程序</a:t>
            </a:r>
            <a:r>
              <a:rPr lang="en-US" altLang="zh-CN" sz="2000" b="1" dirty="0" err="1">
                <a:latin typeface="Consolas" panose="020B0609020204030204" pitchFamily="49" charset="0"/>
                <a:ea typeface="新宋体" panose="02010609030101010101" pitchFamily="49" charset="-122"/>
                <a:cs typeface="Consolas" panose="020B0609020204030204" pitchFamily="49" charset="0"/>
              </a:rPr>
              <a:t>DivideZero.java</a:t>
            </a:r>
            <a:r>
              <a:rPr lang="zh-CN" altLang="en-US" sz="2000" b="1" dirty="0">
                <a:latin typeface="Consolas" panose="020B0609020204030204" pitchFamily="49" charset="0"/>
                <a:ea typeface="新宋体" panose="02010609030101010101" pitchFamily="49" charset="-122"/>
                <a:cs typeface="Consolas" panose="020B0609020204030204" pitchFamily="49" charset="0"/>
              </a:rPr>
              <a:t>编译正确，运行结果：</a:t>
            </a:r>
            <a:r>
              <a:rPr lang="en-US" altLang="zh-CN" sz="2000" b="1" dirty="0">
                <a:latin typeface="Consolas" panose="020B0609020204030204" pitchFamily="49" charset="0"/>
                <a:ea typeface="新宋体" panose="02010609030101010101" pitchFamily="49" charset="-122"/>
                <a:cs typeface="Consolas" panose="020B0609020204030204" pitchFamily="49" charset="0"/>
              </a:rPr>
              <a:t>java </a:t>
            </a:r>
            <a:r>
              <a:rPr lang="en-US" altLang="zh-CN" sz="2000" b="1" dirty="0" err="1">
                <a:latin typeface="Consolas" panose="020B0609020204030204" pitchFamily="49" charset="0"/>
                <a:ea typeface="新宋体" panose="02010609030101010101" pitchFamily="49" charset="-122"/>
                <a:cs typeface="Consolas" panose="020B0609020204030204" pitchFamily="49" charset="0"/>
              </a:rPr>
              <a:t>DivideZero</a:t>
            </a:r>
            <a:endParaRPr lang="en-US" altLang="zh-CN" sz="2000" b="1" i="1" dirty="0">
              <a:latin typeface="Consolas" panose="020B0609020204030204" pitchFamily="49" charset="0"/>
              <a:ea typeface="新宋体" panose="02010609030101010101" pitchFamily="49" charset="-122"/>
              <a:cs typeface="Consolas" panose="020B0609020204030204" pitchFamily="49" charset="0"/>
            </a:endParaRPr>
          </a:p>
          <a:p>
            <a:pPr lvl="1"/>
            <a:r>
              <a:rPr lang="en-US" altLang="zh-CN" sz="2000" b="1" i="1" dirty="0" err="1">
                <a:latin typeface="Consolas" panose="020B0609020204030204" pitchFamily="49" charset="0"/>
                <a:ea typeface="新宋体" panose="02010609030101010101" pitchFamily="49" charset="-122"/>
                <a:cs typeface="Consolas" panose="020B0609020204030204" pitchFamily="49" charset="0"/>
              </a:rPr>
              <a:t>java.lang.ArithmeticException</a:t>
            </a:r>
            <a:r>
              <a:rPr lang="en-US" altLang="zh-CN" sz="2000" b="1" i="1" dirty="0">
                <a:latin typeface="Consolas" panose="020B0609020204030204" pitchFamily="49" charset="0"/>
                <a:ea typeface="新宋体" panose="02010609030101010101" pitchFamily="49" charset="-122"/>
                <a:cs typeface="Consolas" panose="020B0609020204030204" pitchFamily="49" charset="0"/>
              </a:rPr>
              <a:t>: / by zero</a:t>
            </a:r>
          </a:p>
          <a:p>
            <a:pPr lvl="1"/>
            <a:r>
              <a:rPr lang="en-US" altLang="zh-CN" sz="2000" b="1" i="1" dirty="0">
                <a:latin typeface="Consolas" panose="020B0609020204030204" pitchFamily="49" charset="0"/>
                <a:ea typeface="新宋体" panose="02010609030101010101" pitchFamily="49" charset="-122"/>
                <a:cs typeface="Consolas" panose="020B0609020204030204" pitchFamily="49" charset="0"/>
              </a:rPr>
              <a:t>	at </a:t>
            </a:r>
            <a:r>
              <a:rPr lang="en-US" altLang="zh-CN" sz="2000" b="1" i="1" dirty="0" err="1">
                <a:latin typeface="Consolas" panose="020B0609020204030204" pitchFamily="49" charset="0"/>
                <a:ea typeface="新宋体" panose="02010609030101010101" pitchFamily="49" charset="-122"/>
                <a:cs typeface="Consolas" panose="020B0609020204030204" pitchFamily="49" charset="0"/>
              </a:rPr>
              <a:t>DivideZero.main</a:t>
            </a:r>
            <a:r>
              <a:rPr lang="en-US" altLang="zh-CN" sz="2000" b="1" i="1" dirty="0">
                <a:latin typeface="Consolas" panose="020B0609020204030204" pitchFamily="49" charset="0"/>
                <a:ea typeface="新宋体" panose="02010609030101010101" pitchFamily="49" charset="-122"/>
                <a:cs typeface="Consolas" panose="020B0609020204030204" pitchFamily="49" charset="0"/>
              </a:rPr>
              <a:t>(DivideZero.java:6)</a:t>
            </a:r>
          </a:p>
          <a:p>
            <a:pPr lvl="1"/>
            <a:r>
              <a:rPr lang="en-US" altLang="zh-CN" sz="2000" b="1" i="1" dirty="0">
                <a:latin typeface="Consolas" panose="020B0609020204030204" pitchFamily="49" charset="0"/>
                <a:ea typeface="新宋体" panose="02010609030101010101" pitchFamily="49" charset="-122"/>
                <a:cs typeface="Consolas" panose="020B0609020204030204" pitchFamily="49" charset="0"/>
              </a:rPr>
              <a:t>Exception in thread "main" </a:t>
            </a:r>
            <a:endParaRPr lang="en-US" altLang="zh-CN" sz="2400" dirty="0">
              <a:latin typeface="Consolas" panose="020B0609020204030204" pitchFamily="49" charset="0"/>
              <a:ea typeface="新宋体" panose="02010609030101010101" pitchFamily="49" charset="-122"/>
              <a:cs typeface="Consolas" panose="020B0609020204030204" pitchFamily="49" charset="0"/>
            </a:endParaRPr>
          </a:p>
          <a:p>
            <a:endParaRPr kumimoji="1" lang="zh-CN" alt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新研科技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</TotalTime>
  <Words>1126</Words>
  <Application>Microsoft Office PowerPoint</Application>
  <PresentationFormat>宽屏</PresentationFormat>
  <Paragraphs>299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5" baseType="lpstr">
      <vt:lpstr>Arial Unicode MS</vt:lpstr>
      <vt:lpstr>黑体</vt:lpstr>
      <vt:lpstr>Arial</vt:lpstr>
      <vt:lpstr>Calibri</vt:lpstr>
      <vt:lpstr>Calibri Light</vt:lpstr>
      <vt:lpstr>Consolas</vt:lpstr>
      <vt:lpstr>Wingdings</vt:lpstr>
      <vt:lpstr>新研科技</vt:lpstr>
      <vt:lpstr>异常处理</vt:lpstr>
      <vt:lpstr>PowerPoint 演示文稿</vt:lpstr>
      <vt:lpstr>JAVA基础课程内容</vt:lpstr>
      <vt:lpstr>本章内容</vt:lpstr>
      <vt:lpstr>Java异常</vt:lpstr>
      <vt:lpstr>Java异常</vt:lpstr>
      <vt:lpstr>Java异常举例(1)</vt:lpstr>
      <vt:lpstr>Java异常举例(2)</vt:lpstr>
      <vt:lpstr>Java异常举例(3)</vt:lpstr>
      <vt:lpstr>Java异常类层次</vt:lpstr>
      <vt:lpstr>常见异常</vt:lpstr>
      <vt:lpstr>异常处理机制</vt:lpstr>
      <vt:lpstr>异常处理机制</vt:lpstr>
      <vt:lpstr>异常处理举例(1)</vt:lpstr>
      <vt:lpstr>异常处理举例(2)</vt:lpstr>
      <vt:lpstr>异常处理机制（3）</vt:lpstr>
      <vt:lpstr>捕获异常(1)</vt:lpstr>
      <vt:lpstr>捕获异常(2)</vt:lpstr>
      <vt:lpstr>捕获异常(3)</vt:lpstr>
      <vt:lpstr>练习1</vt:lpstr>
      <vt:lpstr>声明抛出异常</vt:lpstr>
      <vt:lpstr>声明抛出异常示例</vt:lpstr>
      <vt:lpstr>重写方法声明抛出异常的原则</vt:lpstr>
      <vt:lpstr>人工抛出异常</vt:lpstr>
      <vt:lpstr>创建用户自定义异常类</vt:lpstr>
      <vt:lpstr>使用用户自定义异常类</vt:lpstr>
      <vt:lpstr>PowerPoint 演示文稿</vt:lpstr>
    </vt:vector>
  </TitlesOfParts>
  <Company>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Java语言概述</dc:title>
  <dc:creator>Administrator</dc:creator>
  <cp:lastModifiedBy>刘伯元</cp:lastModifiedBy>
  <cp:revision>64</cp:revision>
  <dcterms:created xsi:type="dcterms:W3CDTF">2018-02-01T07:53:00Z</dcterms:created>
  <dcterms:modified xsi:type="dcterms:W3CDTF">2019-01-29T11:24:44Z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</Properties>
</file>